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29"/>
  </p:notesMasterIdLst>
  <p:handoutMasterIdLst>
    <p:handoutMasterId r:id="rId30"/>
  </p:handoutMasterIdLst>
  <p:sldIdLst>
    <p:sldId id="333" r:id="rId2"/>
    <p:sldId id="269" r:id="rId3"/>
    <p:sldId id="273" r:id="rId4"/>
    <p:sldId id="276" r:id="rId5"/>
    <p:sldId id="335" r:id="rId6"/>
    <p:sldId id="328" r:id="rId7"/>
    <p:sldId id="325" r:id="rId8"/>
    <p:sldId id="317" r:id="rId9"/>
    <p:sldId id="351" r:id="rId10"/>
    <p:sldId id="321" r:id="rId11"/>
    <p:sldId id="369" r:id="rId12"/>
    <p:sldId id="370" r:id="rId13"/>
    <p:sldId id="334" r:id="rId14"/>
    <p:sldId id="332" r:id="rId15"/>
    <p:sldId id="353" r:id="rId16"/>
    <p:sldId id="331" r:id="rId17"/>
    <p:sldId id="326" r:id="rId18"/>
    <p:sldId id="349" r:id="rId19"/>
    <p:sldId id="345" r:id="rId20"/>
    <p:sldId id="344" r:id="rId21"/>
    <p:sldId id="371" r:id="rId22"/>
    <p:sldId id="372" r:id="rId23"/>
    <p:sldId id="373" r:id="rId24"/>
    <p:sldId id="374" r:id="rId25"/>
    <p:sldId id="346" r:id="rId26"/>
    <p:sldId id="280" r:id="rId27"/>
    <p:sldId id="354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1593" userDrawn="1">
          <p15:clr>
            <a:srgbClr val="A4A3A4"/>
          </p15:clr>
        </p15:guide>
        <p15:guide id="4" pos="461" userDrawn="1">
          <p15:clr>
            <a:srgbClr val="A4A3A4"/>
          </p15:clr>
        </p15:guide>
        <p15:guide id="5" pos="7265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143"/>
    <a:srgbClr val="474B4F"/>
    <a:srgbClr val="24395E"/>
    <a:srgbClr val="5B8730"/>
    <a:srgbClr val="21468A"/>
    <a:srgbClr val="253A56"/>
    <a:srgbClr val="272F39"/>
    <a:srgbClr val="2B3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3"/>
    <p:restoredTop sz="96291"/>
  </p:normalViewPr>
  <p:slideViewPr>
    <p:cSldViewPr snapToGrid="0" snapToObjects="1" showGuides="1">
      <p:cViewPr varScale="1">
        <p:scale>
          <a:sx n="110" d="100"/>
          <a:sy n="110" d="100"/>
        </p:scale>
        <p:origin x="972" y="108"/>
      </p:cViewPr>
      <p:guideLst>
        <p:guide orient="horz" pos="1616"/>
        <p:guide pos="3817"/>
        <p:guide orient="horz" pos="1593"/>
        <p:guide pos="461"/>
        <p:guide pos="7265"/>
        <p:guide orient="horz" pos="27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98B1D7F-FB1A-244A-A631-F030BB13AF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41D46C-3FC9-5846-9494-48BE9BB399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BBA7D-3535-B740-94D0-65614425FF88}" type="datetimeFigureOut">
              <a:rPr kumimoji="1" lang="zh-CN" altLang="en-US" smtClean="0"/>
              <a:t>2020/8/6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B49C7F-C959-F244-8DDD-E081656DB8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A0975F1-2FCA-E245-BC9B-D7DAC178E4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B974A-9850-B741-8C18-D572EB26675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54629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9734C260-F698-3849-BDD6-1FA7E01C4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3D1501E-61D8-8045-AFD5-B5CB3934E77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728CB-43E5-9C42-9CF6-1010AAACDC8C}" type="datetimeFigureOut">
              <a:rPr kumimoji="1" lang="zh-CN" altLang="en-US" smtClean="0"/>
              <a:t>2020/8/6</a:t>
            </a:fld>
            <a:endParaRPr kumimoji="1"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19A9392B-85D9-8E4C-8E3C-D6CE4FCD6D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8E7AE80B-F434-C742-BC6D-C3AD02D1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07A331-3AA4-7546-B0D2-E0E274E175A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AF70D1E-EC2D-1748-95F8-34E0CC4EC3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F2282-918C-394D-A578-D1BC86C9266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A4D6B-9021-154F-95A7-EFD15AF7CADE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8059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CF2282-918C-394D-A578-D1BC86C9266E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075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A4D6B-9021-154F-95A7-EFD15AF7CADE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0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6958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99805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61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30541A-0F2E-8C41-99F2-70E48728F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8"/>
          <a:stretch/>
        </p:blipFill>
        <p:spPr>
          <a:xfrm>
            <a:off x="2558" y="-1"/>
            <a:ext cx="12189442" cy="693555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50E1F02-1700-2A4C-B61F-69530FE928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CFBACAE-D513-F44D-9E87-826606E18101}"/>
              </a:ext>
            </a:extLst>
          </p:cNvPr>
          <p:cNvSpPr/>
          <p:nvPr userDrawn="1"/>
        </p:nvSpPr>
        <p:spPr>
          <a:xfrm>
            <a:off x="0" y="0"/>
            <a:ext cx="4830044" cy="6914808"/>
          </a:xfrm>
          <a:prstGeom prst="rect">
            <a:avLst/>
          </a:prstGeom>
          <a:gradFill>
            <a:gsLst>
              <a:gs pos="77000">
                <a:srgbClr val="233F6E">
                  <a:alpha val="65000"/>
                </a:srgbClr>
              </a:gs>
              <a:gs pos="35000">
                <a:srgbClr val="27394B">
                  <a:alpha val="93000"/>
                </a:srgbClr>
              </a:gs>
              <a:gs pos="1000">
                <a:srgbClr val="2D343D">
                  <a:alpha val="97000"/>
                </a:srgbClr>
              </a:gs>
              <a:gs pos="99000">
                <a:srgbClr val="213B7D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43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4CCA99A-31AE-C04A-B886-C2792F7CB7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33375"/>
            <a:ext cx="12190413" cy="5582942"/>
          </a:xfrm>
          <a:custGeom>
            <a:avLst/>
            <a:gdLst>
              <a:gd name="connsiteX0" fmla="*/ 161172 w 12190413"/>
              <a:gd name="connsiteY0" fmla="*/ 0 h 5582942"/>
              <a:gd name="connsiteX1" fmla="*/ 12029241 w 12190413"/>
              <a:gd name="connsiteY1" fmla="*/ 1169398 h 5582942"/>
              <a:gd name="connsiteX2" fmla="*/ 12190413 w 12190413"/>
              <a:gd name="connsiteY2" fmla="*/ 1168035 h 5582942"/>
              <a:gd name="connsiteX3" fmla="*/ 12190413 w 12190413"/>
              <a:gd name="connsiteY3" fmla="*/ 3460643 h 5582942"/>
              <a:gd name="connsiteX4" fmla="*/ 12190413 w 12190413"/>
              <a:gd name="connsiteY4" fmla="*/ 4817444 h 5582942"/>
              <a:gd name="connsiteX5" fmla="*/ 12190413 w 12190413"/>
              <a:gd name="connsiteY5" fmla="*/ 5289619 h 5582942"/>
              <a:gd name="connsiteX6" fmla="*/ 0 w 12190413"/>
              <a:gd name="connsiteY6" fmla="*/ 5289619 h 5582942"/>
              <a:gd name="connsiteX7" fmla="*/ 0 w 12190413"/>
              <a:gd name="connsiteY7" fmla="*/ 3650770 h 5582942"/>
              <a:gd name="connsiteX8" fmla="*/ 0 w 12190413"/>
              <a:gd name="connsiteY8" fmla="*/ 3460643 h 5582942"/>
              <a:gd name="connsiteX9" fmla="*/ 0 w 12190413"/>
              <a:gd name="connsiteY9" fmla="*/ 1361 h 5582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5582942">
                <a:moveTo>
                  <a:pt x="161172" y="0"/>
                </a:moveTo>
                <a:cubicBezTo>
                  <a:pt x="4117195" y="28958"/>
                  <a:pt x="8073219" y="1140440"/>
                  <a:pt x="12029241" y="1169398"/>
                </a:cubicBezTo>
                <a:lnTo>
                  <a:pt x="12190413" y="1168035"/>
                </a:lnTo>
                <a:lnTo>
                  <a:pt x="12190413" y="3460643"/>
                </a:lnTo>
                <a:lnTo>
                  <a:pt x="12190413" y="4817444"/>
                </a:lnTo>
                <a:lnTo>
                  <a:pt x="12190413" y="5289619"/>
                </a:lnTo>
                <a:cubicBezTo>
                  <a:pt x="8126942" y="6305719"/>
                  <a:pt x="4063471" y="4273521"/>
                  <a:pt x="0" y="5289619"/>
                </a:cubicBezTo>
                <a:lnTo>
                  <a:pt x="0" y="3650770"/>
                </a:lnTo>
                <a:lnTo>
                  <a:pt x="0" y="3460643"/>
                </a:lnTo>
                <a:lnTo>
                  <a:pt x="0" y="1361"/>
                </a:lnTo>
                <a:close/>
              </a:path>
            </a:pathLst>
          </a:custGeom>
        </p:spPr>
      </p:pic>
      <p:sp>
        <p:nvSpPr>
          <p:cNvPr id="3" name="任意形状 2">
            <a:extLst>
              <a:ext uri="{FF2B5EF4-FFF2-40B4-BE49-F238E27FC236}">
                <a16:creationId xmlns:a16="http://schemas.microsoft.com/office/drawing/2014/main" id="{A248E572-1833-4149-B35C-61085D726F02}"/>
              </a:ext>
            </a:extLst>
          </p:cNvPr>
          <p:cNvSpPr/>
          <p:nvPr userDrawn="1"/>
        </p:nvSpPr>
        <p:spPr>
          <a:xfrm>
            <a:off x="1587" y="333375"/>
            <a:ext cx="12190413" cy="5582942"/>
          </a:xfrm>
          <a:custGeom>
            <a:avLst/>
            <a:gdLst>
              <a:gd name="connsiteX0" fmla="*/ 161172 w 12190413"/>
              <a:gd name="connsiteY0" fmla="*/ 0 h 5582942"/>
              <a:gd name="connsiteX1" fmla="*/ 12029241 w 12190413"/>
              <a:gd name="connsiteY1" fmla="*/ 1169398 h 5582942"/>
              <a:gd name="connsiteX2" fmla="*/ 12190413 w 12190413"/>
              <a:gd name="connsiteY2" fmla="*/ 1168035 h 5582942"/>
              <a:gd name="connsiteX3" fmla="*/ 12190413 w 12190413"/>
              <a:gd name="connsiteY3" fmla="*/ 3460643 h 5582942"/>
              <a:gd name="connsiteX4" fmla="*/ 12190413 w 12190413"/>
              <a:gd name="connsiteY4" fmla="*/ 4817444 h 5582942"/>
              <a:gd name="connsiteX5" fmla="*/ 12190413 w 12190413"/>
              <a:gd name="connsiteY5" fmla="*/ 5289619 h 5582942"/>
              <a:gd name="connsiteX6" fmla="*/ 0 w 12190413"/>
              <a:gd name="connsiteY6" fmla="*/ 5289619 h 5582942"/>
              <a:gd name="connsiteX7" fmla="*/ 0 w 12190413"/>
              <a:gd name="connsiteY7" fmla="*/ 3650770 h 5582942"/>
              <a:gd name="connsiteX8" fmla="*/ 0 w 12190413"/>
              <a:gd name="connsiteY8" fmla="*/ 3460643 h 5582942"/>
              <a:gd name="connsiteX9" fmla="*/ 0 w 12190413"/>
              <a:gd name="connsiteY9" fmla="*/ 1361 h 5582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0413" h="5582942">
                <a:moveTo>
                  <a:pt x="161172" y="0"/>
                </a:moveTo>
                <a:cubicBezTo>
                  <a:pt x="4117195" y="28958"/>
                  <a:pt x="8073219" y="1140440"/>
                  <a:pt x="12029241" y="1169398"/>
                </a:cubicBezTo>
                <a:lnTo>
                  <a:pt x="12190413" y="1168035"/>
                </a:lnTo>
                <a:lnTo>
                  <a:pt x="12190413" y="3460643"/>
                </a:lnTo>
                <a:lnTo>
                  <a:pt x="12190413" y="4817444"/>
                </a:lnTo>
                <a:lnTo>
                  <a:pt x="12190413" y="5289619"/>
                </a:lnTo>
                <a:cubicBezTo>
                  <a:pt x="8126942" y="6305719"/>
                  <a:pt x="4063471" y="4273521"/>
                  <a:pt x="0" y="5289619"/>
                </a:cubicBezTo>
                <a:lnTo>
                  <a:pt x="0" y="3650770"/>
                </a:lnTo>
                <a:lnTo>
                  <a:pt x="0" y="3460643"/>
                </a:lnTo>
                <a:lnTo>
                  <a:pt x="0" y="1361"/>
                </a:lnTo>
                <a:close/>
              </a:path>
            </a:pathLst>
          </a:custGeom>
          <a:solidFill>
            <a:srgbClr val="2439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461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C4DE5F-B3F1-A741-8527-D153BEEFF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E44F781-FA07-1D40-A9AD-AB9288653EBE}"/>
              </a:ext>
            </a:extLst>
          </p:cNvPr>
          <p:cNvSpPr/>
          <p:nvPr userDrawn="1"/>
        </p:nvSpPr>
        <p:spPr>
          <a:xfrm>
            <a:off x="0" y="0"/>
            <a:ext cx="6053139" cy="6858000"/>
          </a:xfrm>
          <a:prstGeom prst="rect">
            <a:avLst/>
          </a:prstGeom>
          <a:solidFill>
            <a:srgbClr val="24395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三角形 3">
            <a:extLst>
              <a:ext uri="{FF2B5EF4-FFF2-40B4-BE49-F238E27FC236}">
                <a16:creationId xmlns:a16="http://schemas.microsoft.com/office/drawing/2014/main" id="{32D1017C-064C-A649-8AB1-6B7FE8BFA153}"/>
              </a:ext>
            </a:extLst>
          </p:cNvPr>
          <p:cNvSpPr/>
          <p:nvPr userDrawn="1"/>
        </p:nvSpPr>
        <p:spPr>
          <a:xfrm rot="5400000">
            <a:off x="5967068" y="2562793"/>
            <a:ext cx="466990" cy="329039"/>
          </a:xfrm>
          <a:prstGeom prst="triangle">
            <a:avLst/>
          </a:prstGeom>
          <a:solidFill>
            <a:srgbClr val="24395E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071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C4DE5F-B3F1-A741-8527-D153BEEFF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7E5E97A-61CB-CE48-B947-654565F7715C}"/>
              </a:ext>
            </a:extLst>
          </p:cNvPr>
          <p:cNvSpPr/>
          <p:nvPr userDrawn="1"/>
        </p:nvSpPr>
        <p:spPr>
          <a:xfrm>
            <a:off x="-1" y="0"/>
            <a:ext cx="6036043" cy="6858000"/>
          </a:xfrm>
          <a:prstGeom prst="rect">
            <a:avLst/>
          </a:prstGeom>
          <a:gradFill>
            <a:gsLst>
              <a:gs pos="77000">
                <a:srgbClr val="233F6E">
                  <a:alpha val="86000"/>
                </a:srgbClr>
              </a:gs>
              <a:gs pos="35000">
                <a:srgbClr val="27394B">
                  <a:alpha val="93000"/>
                </a:srgbClr>
              </a:gs>
              <a:gs pos="1000">
                <a:srgbClr val="2D343D">
                  <a:alpha val="97000"/>
                </a:srgbClr>
              </a:gs>
              <a:gs pos="99000">
                <a:srgbClr val="213B7D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95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9E1936-7797-0044-A67A-CCC0458D4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154A280-14DC-6042-B50A-D73336511423}"/>
              </a:ext>
            </a:extLst>
          </p:cNvPr>
          <p:cNvSpPr/>
          <p:nvPr userDrawn="1"/>
        </p:nvSpPr>
        <p:spPr>
          <a:xfrm>
            <a:off x="0" y="0"/>
            <a:ext cx="12192001" cy="6894064"/>
          </a:xfrm>
          <a:prstGeom prst="rect">
            <a:avLst/>
          </a:prstGeom>
          <a:solidFill>
            <a:srgbClr val="253A56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88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9E1936-7797-0044-A67A-CCC0458D4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154A280-14DC-6042-B50A-D73336511423}"/>
              </a:ext>
            </a:extLst>
          </p:cNvPr>
          <p:cNvSpPr/>
          <p:nvPr userDrawn="1"/>
        </p:nvSpPr>
        <p:spPr>
          <a:xfrm>
            <a:off x="-1" y="0"/>
            <a:ext cx="12192001" cy="6894064"/>
          </a:xfrm>
          <a:prstGeom prst="rect">
            <a:avLst/>
          </a:prstGeom>
          <a:solidFill>
            <a:srgbClr val="253A56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3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9E1936-7797-0044-A67A-CCC0458D4C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4991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154A280-14DC-6042-B50A-D73336511423}"/>
              </a:ext>
            </a:extLst>
          </p:cNvPr>
          <p:cNvSpPr/>
          <p:nvPr userDrawn="1"/>
        </p:nvSpPr>
        <p:spPr>
          <a:xfrm>
            <a:off x="-1" y="0"/>
            <a:ext cx="12192001" cy="5499100"/>
          </a:xfrm>
          <a:prstGeom prst="rect">
            <a:avLst/>
          </a:prstGeom>
          <a:solidFill>
            <a:srgbClr val="253A56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57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657985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39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0" r:id="rId2"/>
    <p:sldLayoutId id="2147483668" r:id="rId3"/>
    <p:sldLayoutId id="2147483666" r:id="rId4"/>
    <p:sldLayoutId id="2147483667" r:id="rId5"/>
    <p:sldLayoutId id="2147483660" r:id="rId6"/>
    <p:sldLayoutId id="2147483665" r:id="rId7"/>
    <p:sldLayoutId id="2147483671" r:id="rId8"/>
    <p:sldLayoutId id="2147483661" r:id="rId9"/>
    <p:sldLayoutId id="2147483664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0.pn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12" Type="http://schemas.openxmlformats.org/officeDocument/2006/relationships/image" Target="../media/image39.jpeg"/><Relationship Id="rId2" Type="http://schemas.openxmlformats.org/officeDocument/2006/relationships/image" Target="../media/image32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8.jpeg"/><Relationship Id="rId5" Type="http://schemas.microsoft.com/office/2007/relationships/hdphoto" Target="../media/hdphoto3.wdp"/><Relationship Id="rId15" Type="http://schemas.openxmlformats.org/officeDocument/2006/relationships/image" Target="../media/image42.jpe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png"/><Relationship Id="rId3" Type="http://schemas.openxmlformats.org/officeDocument/2006/relationships/tags" Target="../tags/tag12.xml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9.png"/><Relationship Id="rId10" Type="http://schemas.openxmlformats.org/officeDocument/2006/relationships/image" Target="../media/image55.jpeg"/><Relationship Id="rId4" Type="http://schemas.openxmlformats.org/officeDocument/2006/relationships/tags" Target="../tags/tag13.xml"/><Relationship Id="rId9" Type="http://schemas.openxmlformats.org/officeDocument/2006/relationships/image" Target="../media/image54.jpeg"/><Relationship Id="rId1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openxmlformats.org/officeDocument/2006/relationships/image" Target="../media/image67.png"/><Relationship Id="rId12" Type="http://schemas.openxmlformats.org/officeDocument/2006/relationships/image" Target="../media/image3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38.jpeg"/><Relationship Id="rId9" Type="http://schemas.openxmlformats.org/officeDocument/2006/relationships/image" Target="../media/image6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://www.zktecoua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3.png"/><Relationship Id="rId5" Type="http://schemas.openxmlformats.org/officeDocument/2006/relationships/tags" Target="../tags/tag5.xml"/><Relationship Id="rId10" Type="http://schemas.openxmlformats.org/officeDocument/2006/relationships/image" Target="../media/image12.png"/><Relationship Id="rId4" Type="http://schemas.openxmlformats.org/officeDocument/2006/relationships/tags" Target="../tags/tag4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9.xml"/><Relationship Id="rId7" Type="http://schemas.openxmlformats.org/officeDocument/2006/relationships/image" Target="../media/image16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3351"/>
            <a:ext cx="12192000" cy="6858000"/>
          </a:xfrm>
          <a:prstGeom prst="rect">
            <a:avLst/>
          </a:prstGeom>
          <a:solidFill>
            <a:srgbClr val="22599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cs typeface="Myriad Pro" panose="020B0503030403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16376" y="2532552"/>
            <a:ext cx="6334050" cy="205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Myriad Pro" panose="020B0503030403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3785" y="2537732"/>
            <a:ext cx="9355270" cy="2057451"/>
          </a:xfrm>
          <a:custGeom>
            <a:avLst/>
            <a:gdLst>
              <a:gd name="connsiteX0" fmla="*/ 0 w 8647382"/>
              <a:gd name="connsiteY0" fmla="*/ 0 h 2052479"/>
              <a:gd name="connsiteX1" fmla="*/ 8647382 w 8647382"/>
              <a:gd name="connsiteY1" fmla="*/ 0 h 2052479"/>
              <a:gd name="connsiteX2" fmla="*/ 8647382 w 8647382"/>
              <a:gd name="connsiteY2" fmla="*/ 2052479 h 2052479"/>
              <a:gd name="connsiteX3" fmla="*/ 797664 w 8647382"/>
              <a:gd name="connsiteY3" fmla="*/ 2052479 h 2052479"/>
              <a:gd name="connsiteX4" fmla="*/ 776091 w 8647382"/>
              <a:gd name="connsiteY4" fmla="*/ 2034908 h 2052479"/>
              <a:gd name="connsiteX5" fmla="*/ 657255 w 8647382"/>
              <a:gd name="connsiteY5" fmla="*/ 1849542 h 2052479"/>
              <a:gd name="connsiteX6" fmla="*/ 8405 w 8647382"/>
              <a:gd name="connsiteY6" fmla="*/ 66151 h 205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7382" h="2052479">
                <a:moveTo>
                  <a:pt x="0" y="0"/>
                </a:moveTo>
                <a:lnTo>
                  <a:pt x="8647382" y="0"/>
                </a:lnTo>
                <a:lnTo>
                  <a:pt x="8647382" y="2052479"/>
                </a:lnTo>
                <a:lnTo>
                  <a:pt x="797664" y="2052479"/>
                </a:lnTo>
                <a:lnTo>
                  <a:pt x="776091" y="2034908"/>
                </a:lnTo>
                <a:lnTo>
                  <a:pt x="657255" y="1849542"/>
                </a:lnTo>
                <a:cubicBezTo>
                  <a:pt x="331912" y="1314099"/>
                  <a:pt x="106926" y="710932"/>
                  <a:pt x="8405" y="66151"/>
                </a:cubicBezTo>
                <a:close/>
              </a:path>
            </a:pathLst>
          </a:custGeom>
        </p:spPr>
      </p:pic>
      <p:sp>
        <p:nvSpPr>
          <p:cNvPr id="33" name="任意形状 32"/>
          <p:cNvSpPr/>
          <p:nvPr/>
        </p:nvSpPr>
        <p:spPr>
          <a:xfrm>
            <a:off x="2632787" y="2527580"/>
            <a:ext cx="1261296" cy="2173933"/>
          </a:xfrm>
          <a:custGeom>
            <a:avLst/>
            <a:gdLst>
              <a:gd name="connsiteX0" fmla="*/ 0 w 1190108"/>
              <a:gd name="connsiteY0" fmla="*/ 0 h 2052479"/>
              <a:gd name="connsiteX1" fmla="*/ 1190108 w 1190108"/>
              <a:gd name="connsiteY1" fmla="*/ 0 h 2052479"/>
              <a:gd name="connsiteX2" fmla="*/ 1190108 w 1190108"/>
              <a:gd name="connsiteY2" fmla="*/ 2052479 h 2052479"/>
              <a:gd name="connsiteX3" fmla="*/ 860413 w 1190108"/>
              <a:gd name="connsiteY3" fmla="*/ 2052479 h 2052479"/>
              <a:gd name="connsiteX4" fmla="*/ 837067 w 1190108"/>
              <a:gd name="connsiteY4" fmla="*/ 2034732 h 2052479"/>
              <a:gd name="connsiteX5" fmla="*/ 708464 w 1190108"/>
              <a:gd name="connsiteY5" fmla="*/ 1847503 h 2052479"/>
              <a:gd name="connsiteX6" fmla="*/ 6288 w 1190108"/>
              <a:gd name="connsiteY6" fmla="*/ 46190 h 205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108" h="2052479">
                <a:moveTo>
                  <a:pt x="0" y="0"/>
                </a:moveTo>
                <a:lnTo>
                  <a:pt x="1190108" y="0"/>
                </a:lnTo>
                <a:lnTo>
                  <a:pt x="1190108" y="2052479"/>
                </a:lnTo>
                <a:lnTo>
                  <a:pt x="860413" y="2052479"/>
                </a:lnTo>
                <a:lnTo>
                  <a:pt x="837067" y="2034732"/>
                </a:lnTo>
                <a:lnTo>
                  <a:pt x="708464" y="1847503"/>
                </a:lnTo>
                <a:cubicBezTo>
                  <a:pt x="356383" y="1306679"/>
                  <a:pt x="112906" y="697450"/>
                  <a:pt x="6288" y="46190"/>
                </a:cubicBezTo>
                <a:close/>
              </a:path>
            </a:pathLst>
          </a:custGeom>
          <a:solidFill>
            <a:srgbClr val="225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sp>
        <p:nvSpPr>
          <p:cNvPr id="30" name="任意形状 29"/>
          <p:cNvSpPr/>
          <p:nvPr/>
        </p:nvSpPr>
        <p:spPr>
          <a:xfrm>
            <a:off x="2836633" y="2514229"/>
            <a:ext cx="9355270" cy="2096794"/>
          </a:xfrm>
          <a:custGeom>
            <a:avLst/>
            <a:gdLst>
              <a:gd name="connsiteX0" fmla="*/ 0 w 8644787"/>
              <a:gd name="connsiteY0" fmla="*/ 0 h 2032058"/>
              <a:gd name="connsiteX1" fmla="*/ 8644787 w 8644787"/>
              <a:gd name="connsiteY1" fmla="*/ 0 h 2032058"/>
              <a:gd name="connsiteX2" fmla="*/ 8644787 w 8644787"/>
              <a:gd name="connsiteY2" fmla="*/ 2032058 h 2032058"/>
              <a:gd name="connsiteX3" fmla="*/ 795069 w 8644787"/>
              <a:gd name="connsiteY3" fmla="*/ 2032058 h 2032058"/>
              <a:gd name="connsiteX4" fmla="*/ 773496 w 8644787"/>
              <a:gd name="connsiteY4" fmla="*/ 2014487 h 2032058"/>
              <a:gd name="connsiteX5" fmla="*/ 654660 w 8644787"/>
              <a:gd name="connsiteY5" fmla="*/ 1829121 h 2032058"/>
              <a:gd name="connsiteX6" fmla="*/ 5810 w 8644787"/>
              <a:gd name="connsiteY6" fmla="*/ 45730 h 203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4787" h="2032058">
                <a:moveTo>
                  <a:pt x="0" y="0"/>
                </a:moveTo>
                <a:lnTo>
                  <a:pt x="8644787" y="0"/>
                </a:lnTo>
                <a:lnTo>
                  <a:pt x="8644787" y="2032058"/>
                </a:lnTo>
                <a:lnTo>
                  <a:pt x="795069" y="2032058"/>
                </a:lnTo>
                <a:lnTo>
                  <a:pt x="773496" y="2014487"/>
                </a:lnTo>
                <a:lnTo>
                  <a:pt x="654660" y="1829121"/>
                </a:lnTo>
                <a:cubicBezTo>
                  <a:pt x="329317" y="1293678"/>
                  <a:pt x="104331" y="690511"/>
                  <a:pt x="5810" y="45730"/>
                </a:cubicBezTo>
                <a:close/>
              </a:path>
            </a:pathLst>
          </a:custGeom>
          <a:gradFill>
            <a:gsLst>
              <a:gs pos="71000">
                <a:srgbClr val="233F6E">
                  <a:alpha val="92000"/>
                </a:srgbClr>
              </a:gs>
              <a:gs pos="45000">
                <a:srgbClr val="27394B">
                  <a:alpha val="93000"/>
                </a:srgbClr>
              </a:gs>
              <a:gs pos="12000">
                <a:srgbClr val="2D343D"/>
              </a:gs>
              <a:gs pos="100000">
                <a:srgbClr val="2070C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4611023"/>
            <a:ext cx="12192000" cy="111510"/>
          </a:xfrm>
          <a:prstGeom prst="rect">
            <a:avLst/>
          </a:prstGeom>
          <a:solidFill>
            <a:srgbClr val="2070C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-8073" y="2433516"/>
            <a:ext cx="12192000" cy="111510"/>
          </a:xfrm>
          <a:prstGeom prst="rect">
            <a:avLst/>
          </a:prstGeom>
          <a:solidFill>
            <a:srgbClr val="2070C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448696" y="3172077"/>
            <a:ext cx="2371561" cy="854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627025" y="3050677"/>
            <a:ext cx="8337627" cy="10464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uk-UA" altLang="zh-CN" sz="3100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Термінали вимірювання температури та </a:t>
            </a:r>
            <a:r>
              <a:rPr lang="uk-UA" altLang="zh-CN" sz="3100" b="1" dirty="0" err="1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детекції</a:t>
            </a:r>
            <a:r>
              <a:rPr lang="uk-UA" altLang="zh-CN" sz="3100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маски</a:t>
            </a:r>
            <a:endParaRPr lang="en-US" altLang="zh-CN" sz="3100" b="1" dirty="0">
              <a:solidFill>
                <a:schemeClr val="bg1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592559" y="6304003"/>
            <a:ext cx="242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2020/08</a:t>
            </a:r>
            <a:endParaRPr kumimoji="1" lang="zh-CN" altLang="en-US" b="1" dirty="0">
              <a:solidFill>
                <a:schemeClr val="bg1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915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DB0BEA0-02BD-2240-B7D6-ED49FBB381C3}"/>
              </a:ext>
            </a:extLst>
          </p:cNvPr>
          <p:cNvSpPr/>
          <p:nvPr/>
        </p:nvSpPr>
        <p:spPr>
          <a:xfrm>
            <a:off x="450376" y="1226506"/>
            <a:ext cx="11150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ZKTeco</a:t>
            </a:r>
            <a:r>
              <a:rPr lang="en-US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пропонує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широкий спектр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високоякісних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продуктів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для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вимірювання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температури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що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відповідають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потребам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клієнтів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всього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світу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. З акцентом на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якість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технологію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економічну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ефективність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en-US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ZKTeco</a:t>
            </a:r>
            <a:r>
              <a:rPr lang="en-US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прагне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запропонувати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найкраще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рішення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у широкому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діапазоні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розмірів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  <a:endParaRPr lang="zh-CN" altLang="en-US" sz="16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B206023-5015-3B45-9575-1914A5EE5178}"/>
              </a:ext>
            </a:extLst>
          </p:cNvPr>
          <p:cNvSpPr>
            <a:spLocks/>
          </p:cNvSpPr>
          <p:nvPr/>
        </p:nvSpPr>
        <p:spPr>
          <a:xfrm>
            <a:off x="1064929" y="2087433"/>
            <a:ext cx="3588068" cy="1980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ECD831F-950D-BF42-9FA0-92A4BF318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" b="99121" l="4867" r="100000">
                        <a14:foregroundMark x1="86283" y1="47253" x2="88496" y2="78901"/>
                        <a14:foregroundMark x1="83186" y1="47253" x2="82301" y2="31868"/>
                        <a14:foregroundMark x1="84513" y1="22637" x2="83186" y2="34725"/>
                        <a14:foregroundMark x1="83628" y1="27253" x2="70354" y2="11648"/>
                        <a14:foregroundMark x1="70354" y1="11648" x2="56195" y2="14505"/>
                        <a14:foregroundMark x1="71239" y1="10330" x2="45133" y2="10110"/>
                        <a14:foregroundMark x1="56637" y1="3736" x2="42035" y2="3297"/>
                        <a14:foregroundMark x1="39823" y1="1758" x2="37611" y2="3956"/>
                        <a14:foregroundMark x1="32743" y1="1758" x2="32743" y2="2198"/>
                        <a14:foregroundMark x1="35398" y1="1978" x2="50000" y2="1758"/>
                        <a14:foregroundMark x1="47345" y1="659" x2="39823" y2="879"/>
                        <a14:foregroundMark x1="12389" y1="93187" x2="46903" y2="95824"/>
                        <a14:foregroundMark x1="80531" y1="98242" x2="76106" y2="98681"/>
                        <a14:foregroundMark x1="43363" y1="26154" x2="43363" y2="35385"/>
                        <a14:foregroundMark x1="30088" y1="4615" x2="30973" y2="5275"/>
                        <a14:foregroundMark x1="72566" y1="6154" x2="66814" y2="5934"/>
                        <a14:foregroundMark x1="75664" y1="6154" x2="73009" y2="6154"/>
                        <a14:foregroundMark x1="20354" y1="7692" x2="13274" y2="9670"/>
                        <a14:foregroundMark x1="29204" y1="5055" x2="22124" y2="7033"/>
                        <a14:foregroundMark x1="23009" y1="5934" x2="26549" y2="5714"/>
                        <a14:foregroundMark x1="15487" y1="6593" x2="16814" y2="6374"/>
                        <a14:foregroundMark x1="29646" y1="2418" x2="30531" y2="1978"/>
                        <a14:foregroundMark x1="17699" y1="5495" x2="15044" y2="6374"/>
                        <a14:foregroundMark x1="6195" y1="62418" x2="6195" y2="62637"/>
                        <a14:foregroundMark x1="12389" y1="83736" x2="26106" y2="94286"/>
                        <a14:foregroundMark x1="28319" y1="94286" x2="33186" y2="94286"/>
                        <a14:foregroundMark x1="11947" y1="89670" x2="13717" y2="92747"/>
                        <a14:foregroundMark x1="11947" y1="87033" x2="34071" y2="95385"/>
                        <a14:foregroundMark x1="73451" y1="98022" x2="74779" y2="98022"/>
                        <a14:foregroundMark x1="58850" y1="97143" x2="62389" y2="97363"/>
                        <a14:foregroundMark x1="69469" y1="99121" x2="66814" y2="98901"/>
                        <a14:foregroundMark x1="76549" y1="99121" x2="75221" y2="99121"/>
                        <a14:foregroundMark x1="11504" y1="93187" x2="8850" y2="91209"/>
                        <a14:foregroundMark x1="13717" y1="91209" x2="24336" y2="94286"/>
                        <a14:backgroundMark x1="93363" y1="23077" x2="93805" y2="45714"/>
                        <a14:backgroundMark x1="95133" y1="78681" x2="95133" y2="82198"/>
                        <a14:backgroundMark x1="95133" y1="40879" x2="95133" y2="66154"/>
                        <a14:backgroundMark x1="4425" y1="25714" x2="4425" y2="47033"/>
                        <a14:backgroundMark x1="3982" y1="45714" x2="3540" y2="62418"/>
                        <a14:backgroundMark x1="3540" y1="62418" x2="4867" y2="58901"/>
                        <a14:backgroundMark x1="2655" y1="60000" x2="5752" y2="62418"/>
                        <a14:backgroundMark x1="5752" y1="63297" x2="5310" y2="70989"/>
                        <a14:backgroundMark x1="5310" y1="71209" x2="4425" y2="90110"/>
                        <a14:backgroundMark x1="32743" y1="98242" x2="55752" y2="99560"/>
                        <a14:backgroundMark x1="56195" y1="99560" x2="61504" y2="99560"/>
                        <a14:backgroundMark x1="57965" y1="99560" x2="61504" y2="99560"/>
                        <a14:backgroundMark x1="32301" y1="97802" x2="17257" y2="96703"/>
                        <a14:backgroundMark x1="59735" y1="98901" x2="61947" y2="99341"/>
                        <a14:backgroundMark x1="61947" y1="99341" x2="65929" y2="99560"/>
                        <a14:backgroundMark x1="16814" y1="96703" x2="10177" y2="95824"/>
                        <a14:backgroundMark x1="6637" y1="89231" x2="6195" y2="90989"/>
                        <a14:backgroundMark x1="4867" y1="71648" x2="4867" y2="71648"/>
                        <a14:backgroundMark x1="5310" y1="70549" x2="4867" y2="71868"/>
                        <a14:backgroundMark x1="4867" y1="62637" x2="4425" y2="64176"/>
                        <a14:backgroundMark x1="5752" y1="7033" x2="5310" y2="19121"/>
                        <a14:backgroundMark x1="5310" y1="16703" x2="5310" y2="25055"/>
                        <a14:backgroundMark x1="3982" y1="22198" x2="5752" y2="25495"/>
                        <a14:backgroundMark x1="5752" y1="23956" x2="6195" y2="26593"/>
                        <a14:backgroundMark x1="6637" y1="6813" x2="8850" y2="6154"/>
                        <a14:backgroundMark x1="21239" y1="3956" x2="25664" y2="3956"/>
                        <a14:backgroundMark x1="19912" y1="4176" x2="25221" y2="4615"/>
                        <a14:backgroundMark x1="66814" y1="3736" x2="65929" y2="4835"/>
                        <a14:backgroundMark x1="25221" y1="3077" x2="26106" y2="4396"/>
                        <a14:backgroundMark x1="25664" y1="3077" x2="25664" y2="4615"/>
                        <a14:backgroundMark x1="24779" y1="3956" x2="26106" y2="5275"/>
                        <a14:backgroundMark x1="12832" y1="5275" x2="7965" y2="6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6598" y="2403315"/>
            <a:ext cx="583521" cy="117867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0770577-1A59-B046-B143-27E1183F8213}"/>
              </a:ext>
            </a:extLst>
          </p:cNvPr>
          <p:cNvSpPr>
            <a:spLocks/>
          </p:cNvSpPr>
          <p:nvPr/>
        </p:nvSpPr>
        <p:spPr>
          <a:xfrm>
            <a:off x="5066863" y="2123002"/>
            <a:ext cx="3492023" cy="1980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1354AD8-42E1-854F-ACFC-94C617C8FCCB}"/>
              </a:ext>
            </a:extLst>
          </p:cNvPr>
          <p:cNvSpPr>
            <a:spLocks/>
          </p:cNvSpPr>
          <p:nvPr/>
        </p:nvSpPr>
        <p:spPr>
          <a:xfrm>
            <a:off x="1064929" y="4407829"/>
            <a:ext cx="2220903" cy="1980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B2F0D22-6125-C84A-BF56-C96B9C047353}"/>
              </a:ext>
            </a:extLst>
          </p:cNvPr>
          <p:cNvSpPr>
            <a:spLocks/>
          </p:cNvSpPr>
          <p:nvPr/>
        </p:nvSpPr>
        <p:spPr>
          <a:xfrm>
            <a:off x="3681756" y="4407829"/>
            <a:ext cx="2220903" cy="1980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CBBEE13-674B-3C49-90F6-A3737E999B7F}"/>
              </a:ext>
            </a:extLst>
          </p:cNvPr>
          <p:cNvSpPr>
            <a:spLocks/>
          </p:cNvSpPr>
          <p:nvPr/>
        </p:nvSpPr>
        <p:spPr>
          <a:xfrm>
            <a:off x="8944680" y="4407829"/>
            <a:ext cx="2220903" cy="1980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E7CADA2-EE92-2641-9EE8-632C6762F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7" b="98218" l="9756" r="89837">
                        <a14:foregroundMark x1="47561" y1="16258" x2="47967" y2="31626"/>
                        <a14:foregroundMark x1="22764" y1="12918" x2="42683" y2="50780"/>
                        <a14:foregroundMark x1="42683" y1="50780" x2="46748" y2="53675"/>
                        <a14:foregroundMark x1="36585" y1="24276" x2="37805" y2="79955"/>
                        <a14:foregroundMark x1="37805" y1="79955" x2="27236" y2="90646"/>
                        <a14:foregroundMark x1="16667" y1="13140" x2="10569" y2="30067"/>
                        <a14:foregroundMark x1="10569" y1="30067" x2="12195" y2="40757"/>
                        <a14:foregroundMark x1="13415" y1="26503" x2="13821" y2="62361"/>
                        <a14:foregroundMark x1="11382" y1="58575" x2="15447" y2="77283"/>
                        <a14:foregroundMark x1="13821" y1="78174" x2="31707" y2="91982"/>
                        <a14:foregroundMark x1="31707" y1="91982" x2="31707" y2="91982"/>
                        <a14:foregroundMark x1="12602" y1="81069" x2="11789" y2="90646"/>
                        <a14:foregroundMark x1="27642" y1="92205" x2="52033" y2="91537"/>
                        <a14:foregroundMark x1="34553" y1="93764" x2="67073" y2="94432"/>
                        <a14:foregroundMark x1="61789" y1="94209" x2="77642" y2="95323"/>
                        <a14:foregroundMark x1="80488" y1="98218" x2="89837" y2="94655"/>
                        <a14:foregroundMark x1="89837" y1="95546" x2="87805" y2="75724"/>
                        <a14:foregroundMark x1="89837" y1="11136" x2="89431" y2="74833"/>
                        <a14:foregroundMark x1="82520" y1="21158" x2="83740" y2="44543"/>
                        <a14:foregroundMark x1="84959" y1="42539" x2="84959" y2="38307"/>
                        <a14:foregroundMark x1="62195" y1="2450" x2="57724" y2="2227"/>
                        <a14:backgroundMark x1="96341" y1="6013" x2="96748" y2="11136"/>
                        <a14:backgroundMark x1="18699" y1="10022" x2="21138" y2="10022"/>
                        <a14:backgroundMark x1="21951" y1="10245" x2="19512" y2="104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768" y="2442729"/>
            <a:ext cx="601795" cy="10959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DB6E45A-5132-5B40-8E53-2DCE7CEE6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64815" y="2449234"/>
            <a:ext cx="609311" cy="120573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10D8140-6A04-484C-B120-7D3578ED04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263" y="2332508"/>
            <a:ext cx="555426" cy="12768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512D70A-38E5-B94B-B472-D2695CDA10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3686" y="2409427"/>
            <a:ext cx="718126" cy="120574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654E8AE-9220-AA41-A83D-40BB81D4D0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00" b="95600" l="9375" r="89453">
                        <a14:foregroundMark x1="14063" y1="9400" x2="14844" y2="24600"/>
                        <a14:foregroundMark x1="10938" y1="14400" x2="17969" y2="45800"/>
                        <a14:foregroundMark x1="16406" y1="41800" x2="19922" y2="64400"/>
                        <a14:foregroundMark x1="19922" y1="64400" x2="36719" y2="77000"/>
                        <a14:foregroundMark x1="10156" y1="53200" x2="13672" y2="75000"/>
                        <a14:foregroundMark x1="13672" y1="75000" x2="30469" y2="80000"/>
                        <a14:foregroundMark x1="32813" y1="88400" x2="52734" y2="87000"/>
                        <a14:foregroundMark x1="46484" y1="90800" x2="60547" y2="91200"/>
                        <a14:foregroundMark x1="76172" y1="93800" x2="64844" y2="94600"/>
                        <a14:foregroundMark x1="75781" y1="94600" x2="73047" y2="95200"/>
                        <a14:foregroundMark x1="72266" y1="95600" x2="17188" y2="91600"/>
                        <a14:foregroundMark x1="75000" y1="9000" x2="66406" y2="8000"/>
                        <a14:foregroundMark x1="69922" y1="7400" x2="23438" y2="7600"/>
                        <a14:foregroundMark x1="69141" y1="4600" x2="20703" y2="5400"/>
                        <a14:foregroundMark x1="15625" y1="3800" x2="15625" y2="3800"/>
                        <a14:foregroundMark x1="14063" y1="4800" x2="9375" y2="7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911" y="2393760"/>
            <a:ext cx="612167" cy="119977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0E7BBA5-E857-4449-B985-2F5B6EB80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0981" y="4729482"/>
            <a:ext cx="1150784" cy="75848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C19B9D-64C1-2044-A99E-57F7565FAD3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15421" y="4627816"/>
            <a:ext cx="1017764" cy="1017764"/>
          </a:xfrm>
          <a:prstGeom prst="rect">
            <a:avLst/>
          </a:prstGeom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6402CCED-6489-D246-87D8-77BC1683C366}"/>
              </a:ext>
            </a:extLst>
          </p:cNvPr>
          <p:cNvSpPr>
            <a:spLocks/>
          </p:cNvSpPr>
          <p:nvPr/>
        </p:nvSpPr>
        <p:spPr>
          <a:xfrm>
            <a:off x="6298583" y="4407829"/>
            <a:ext cx="2220903" cy="1980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54B03B2A-3D2F-784F-9038-4F80D3E06E83}"/>
              </a:ext>
            </a:extLst>
          </p:cNvPr>
          <p:cNvSpPr>
            <a:spLocks/>
          </p:cNvSpPr>
          <p:nvPr/>
        </p:nvSpPr>
        <p:spPr>
          <a:xfrm>
            <a:off x="8907050" y="2169313"/>
            <a:ext cx="2258533" cy="19800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D3EEA3EC-0C33-E345-A3A0-54D59C41DB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845" y="4498079"/>
            <a:ext cx="575042" cy="125857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2C089413-77AC-C346-B955-92AEA8876D1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9596" y="2429080"/>
            <a:ext cx="795574" cy="1212589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6DB59C6F-90B2-284D-9147-9E08654D32E9}"/>
              </a:ext>
            </a:extLst>
          </p:cNvPr>
          <p:cNvSpPr/>
          <p:nvPr/>
        </p:nvSpPr>
        <p:spPr>
          <a:xfrm>
            <a:off x="5066856" y="3714951"/>
            <a:ext cx="34920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ProFace X [P/TD/TI]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06D6784-1AFD-BB4F-9577-943C24D7A0A1}"/>
              </a:ext>
            </a:extLst>
          </p:cNvPr>
          <p:cNvSpPr/>
          <p:nvPr/>
        </p:nvSpPr>
        <p:spPr>
          <a:xfrm>
            <a:off x="1055310" y="3724928"/>
            <a:ext cx="36009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SpeedFace V5L[P/TD/TI]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756CB9C-9886-D143-8B37-D9C376D9DBB9}"/>
              </a:ext>
            </a:extLst>
          </p:cNvPr>
          <p:cNvSpPr txBox="1"/>
          <p:nvPr/>
        </p:nvSpPr>
        <p:spPr>
          <a:xfrm>
            <a:off x="8915411" y="3716373"/>
            <a:ext cx="2220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RevFace</a:t>
            </a:r>
            <a:r>
              <a:rPr kumimoji="1" lang="zh-CN" altLang="en-US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10 [TI]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BE251E41-6D6F-6045-9A53-E86728FA142B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69421" y="4415204"/>
            <a:ext cx="1215939" cy="121593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214913BF-EA9D-A443-B938-8DC0B250280E}"/>
              </a:ext>
            </a:extLst>
          </p:cNvPr>
          <p:cNvSpPr/>
          <p:nvPr/>
        </p:nvSpPr>
        <p:spPr>
          <a:xfrm>
            <a:off x="9457451" y="5677845"/>
            <a:ext cx="1059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SBTL8033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B726AE1-F28B-094C-AF33-9A545D985BA4}"/>
              </a:ext>
            </a:extLst>
          </p:cNvPr>
          <p:cNvSpPr/>
          <p:nvPr/>
        </p:nvSpPr>
        <p:spPr>
          <a:xfrm>
            <a:off x="6912626" y="5664826"/>
            <a:ext cx="1170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ZK-D3180S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F748408C-907D-D44A-B2B6-372E255F14F9}"/>
              </a:ext>
            </a:extLst>
          </p:cNvPr>
          <p:cNvSpPr/>
          <p:nvPr/>
        </p:nvSpPr>
        <p:spPr>
          <a:xfrm>
            <a:off x="1848207" y="5621851"/>
            <a:ext cx="721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ZN-T1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8D8FE50-94D7-5E48-BFC2-370E52DCF7D4}"/>
              </a:ext>
            </a:extLst>
          </p:cNvPr>
          <p:cNvSpPr/>
          <p:nvPr/>
        </p:nvSpPr>
        <p:spPr>
          <a:xfrm>
            <a:off x="4388927" y="5677845"/>
            <a:ext cx="9701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ZN-TH01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162A862-FF9F-2A4F-978C-09A9115AAFE6}"/>
              </a:ext>
            </a:extLst>
          </p:cNvPr>
          <p:cNvSpPr txBox="1"/>
          <p:nvPr/>
        </p:nvSpPr>
        <p:spPr>
          <a:xfrm>
            <a:off x="8920752" y="5977654"/>
            <a:ext cx="22155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uk-UA" altLang="zh-CN" sz="11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Турнікет з виявленням температури</a:t>
            </a:r>
            <a:endParaRPr kumimoji="1" lang="zh-CN" altLang="en-US" sz="1100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9C1187C6-0B6B-E249-A716-49DD6679C98D}"/>
              </a:ext>
            </a:extLst>
          </p:cNvPr>
          <p:cNvSpPr txBox="1"/>
          <p:nvPr/>
        </p:nvSpPr>
        <p:spPr>
          <a:xfrm>
            <a:off x="6280705" y="5946876"/>
            <a:ext cx="2278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uk-UA" altLang="zh-CN" sz="11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Металодетектор</a:t>
            </a:r>
            <a:r>
              <a:rPr kumimoji="1" lang="uk-UA" altLang="zh-CN" sz="11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з виявленням температури</a:t>
            </a:r>
            <a:endParaRPr kumimoji="1" lang="zh-CN" altLang="en-US" sz="1100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6D8FA900-78C2-AB47-8B39-AF188F2C8356}"/>
              </a:ext>
            </a:extLst>
          </p:cNvPr>
          <p:cNvSpPr txBox="1"/>
          <p:nvPr/>
        </p:nvSpPr>
        <p:spPr>
          <a:xfrm>
            <a:off x="1082575" y="5946876"/>
            <a:ext cx="22209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11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Мережева</a:t>
            </a:r>
            <a:r>
              <a:rPr kumimoji="1" lang="ru-RU" altLang="zh-CN" sz="11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камера з </a:t>
            </a:r>
            <a:r>
              <a:rPr kumimoji="1" lang="ru-RU" altLang="zh-CN" sz="11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виявленням</a:t>
            </a:r>
            <a:r>
              <a:rPr kumimoji="1" lang="ru-RU" altLang="zh-CN" sz="11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sz="11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kumimoji="1" lang="ru-RU" altLang="zh-CN" sz="11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sz="11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тіла</a:t>
            </a:r>
            <a:endParaRPr kumimoji="1" lang="zh-CN" altLang="en-US" sz="1100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7DAA2CF-EFCB-B847-B09D-D2EDA4BFF824}"/>
              </a:ext>
            </a:extLst>
          </p:cNvPr>
          <p:cNvSpPr txBox="1"/>
          <p:nvPr/>
        </p:nvSpPr>
        <p:spPr>
          <a:xfrm>
            <a:off x="3694453" y="6051882"/>
            <a:ext cx="22209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uk-UA" altLang="zh-CN" sz="11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Портативне чорне тіло</a:t>
            </a:r>
            <a:endParaRPr kumimoji="1" lang="zh-CN" altLang="en-US" sz="1100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C2EA3C4C-F127-B041-A745-1C93AD26FEED}"/>
              </a:ext>
            </a:extLst>
          </p:cNvPr>
          <p:cNvCxnSpPr>
            <a:cxnSpLocks/>
          </p:cNvCxnSpPr>
          <p:nvPr/>
        </p:nvCxnSpPr>
        <p:spPr>
          <a:xfrm>
            <a:off x="6298583" y="2544651"/>
            <a:ext cx="0" cy="1011347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线连接符 53">
            <a:extLst>
              <a:ext uri="{FF2B5EF4-FFF2-40B4-BE49-F238E27FC236}">
                <a16:creationId xmlns:a16="http://schemas.microsoft.com/office/drawing/2014/main" id="{43477D5D-EED9-1548-8DBC-C53526B96989}"/>
              </a:ext>
            </a:extLst>
          </p:cNvPr>
          <p:cNvCxnSpPr>
            <a:cxnSpLocks/>
          </p:cNvCxnSpPr>
          <p:nvPr/>
        </p:nvCxnSpPr>
        <p:spPr>
          <a:xfrm>
            <a:off x="7326183" y="2544651"/>
            <a:ext cx="0" cy="1011347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线连接符 54">
            <a:extLst>
              <a:ext uri="{FF2B5EF4-FFF2-40B4-BE49-F238E27FC236}">
                <a16:creationId xmlns:a16="http://schemas.microsoft.com/office/drawing/2014/main" id="{E8F72C7F-3D17-5245-BA20-1A2F2A7EE5B2}"/>
              </a:ext>
            </a:extLst>
          </p:cNvPr>
          <p:cNvCxnSpPr>
            <a:cxnSpLocks/>
          </p:cNvCxnSpPr>
          <p:nvPr/>
        </p:nvCxnSpPr>
        <p:spPr>
          <a:xfrm>
            <a:off x="3463516" y="2527985"/>
            <a:ext cx="0" cy="1011347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线连接符 55">
            <a:extLst>
              <a:ext uri="{FF2B5EF4-FFF2-40B4-BE49-F238E27FC236}">
                <a16:creationId xmlns:a16="http://schemas.microsoft.com/office/drawing/2014/main" id="{D60A759E-6FA9-1A4E-B826-71BB7643BEF8}"/>
              </a:ext>
            </a:extLst>
          </p:cNvPr>
          <p:cNvCxnSpPr>
            <a:cxnSpLocks/>
          </p:cNvCxnSpPr>
          <p:nvPr/>
        </p:nvCxnSpPr>
        <p:spPr>
          <a:xfrm>
            <a:off x="2487933" y="2527985"/>
            <a:ext cx="0" cy="1011347"/>
          </a:xfrm>
          <a:prstGeom prst="line">
            <a:avLst/>
          </a:prstGeom>
          <a:ln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1">
            <a:extLst>
              <a:ext uri="{FF2B5EF4-FFF2-40B4-BE49-F238E27FC236}">
                <a16:creationId xmlns:a16="http://schemas.microsoft.com/office/drawing/2014/main" id="{E9FDE899-3427-4949-B997-8F9351890938}"/>
              </a:ext>
            </a:extLst>
          </p:cNvPr>
          <p:cNvCxnSpPr>
            <a:cxnSpLocks/>
          </p:cNvCxnSpPr>
          <p:nvPr/>
        </p:nvCxnSpPr>
        <p:spPr>
          <a:xfrm>
            <a:off x="5839755" y="930911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7288AB06-5549-724F-AF35-3F602A497050}"/>
              </a:ext>
            </a:extLst>
          </p:cNvPr>
          <p:cNvSpPr txBox="1"/>
          <p:nvPr/>
        </p:nvSpPr>
        <p:spPr>
          <a:xfrm>
            <a:off x="0" y="282286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Різноманітні</a:t>
            </a:r>
            <a:r>
              <a:rPr kumimoji="1" lang="ru-RU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 </a:t>
            </a:r>
            <a:r>
              <a:rPr kumimoji="1" lang="ru-RU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пропозиції</a:t>
            </a:r>
            <a:r>
              <a:rPr kumimoji="1" lang="ru-RU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 </a:t>
            </a:r>
            <a:r>
              <a:rPr kumimoji="1" lang="ru-RU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товарів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0BF85340-35AE-5442-A7FB-1D19C9DAA9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E1DE21-DC61-DA4F-BA53-FFCAF682D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65" y="1822536"/>
            <a:ext cx="1930736" cy="43776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FCDD090-7E73-C843-AAFB-7750A3367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2832" y="1340562"/>
            <a:ext cx="2323573" cy="534162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A116A8-AECE-484F-879C-A8654D1852D8}"/>
              </a:ext>
            </a:extLst>
          </p:cNvPr>
          <p:cNvSpPr txBox="1"/>
          <p:nvPr/>
        </p:nvSpPr>
        <p:spPr>
          <a:xfrm>
            <a:off x="284911" y="1429405"/>
            <a:ext cx="1735244" cy="31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SpeedFace-V5L [TD]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825BF77B-7FC9-514F-B4CB-DC81939C63DC}"/>
              </a:ext>
            </a:extLst>
          </p:cNvPr>
          <p:cNvGrpSpPr/>
          <p:nvPr/>
        </p:nvGrpSpPr>
        <p:grpSpPr>
          <a:xfrm>
            <a:off x="3726134" y="5385587"/>
            <a:ext cx="7975142" cy="1321616"/>
            <a:chOff x="3685793" y="5452822"/>
            <a:chExt cx="7975142" cy="1321616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1633D36-4F40-AC45-8022-B1059EADFE27}"/>
                </a:ext>
              </a:extLst>
            </p:cNvPr>
            <p:cNvSpPr txBox="1"/>
            <p:nvPr/>
          </p:nvSpPr>
          <p:spPr>
            <a:xfrm>
              <a:off x="4625017" y="6136424"/>
              <a:ext cx="1735244" cy="312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400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SpeedFace-V5L [TI]</a:t>
              </a:r>
              <a:endParaRPr kumimoji="1" lang="zh-CN" altLang="en-US" sz="1400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D04CDC6-8BEA-1C40-9ABD-F04CE30A2572}"/>
                </a:ext>
              </a:extLst>
            </p:cNvPr>
            <p:cNvSpPr txBox="1"/>
            <p:nvPr/>
          </p:nvSpPr>
          <p:spPr>
            <a:xfrm>
              <a:off x="3685793" y="6128107"/>
              <a:ext cx="1263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1200" dirty="0">
                  <a:solidFill>
                    <a:srgbClr val="474B4F"/>
                  </a:solidFill>
                  <a:latin typeface="Myriad Pro Light" panose="020B0403030403020204" pitchFamily="34" charset="0"/>
                  <a:cs typeface="Myriad Pro" panose="020B0503030403020204" pitchFamily="34" charset="0"/>
                  <a:sym typeface="+mn-ea"/>
                </a:rPr>
                <a:t>Обличь</a:t>
              </a:r>
              <a:endParaRPr kumimoji="1" lang="zh-CN" altLang="en-US" sz="1200" dirty="0">
                <a:solidFill>
                  <a:srgbClr val="474B4F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29594B0-6310-9D46-858D-5AE4FFE9AAFA}"/>
                </a:ext>
              </a:extLst>
            </p:cNvPr>
            <p:cNvSpPr txBox="1"/>
            <p:nvPr/>
          </p:nvSpPr>
          <p:spPr>
            <a:xfrm>
              <a:off x="4174838" y="5888316"/>
              <a:ext cx="77494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6,000</a:t>
              </a:r>
              <a:endParaRPr kumimoji="1" lang="zh-CN" altLang="en-US" sz="13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0B58B27-86F5-D447-A94A-4D0FB8584E37}"/>
                </a:ext>
              </a:extLst>
            </p:cNvPr>
            <p:cNvSpPr txBox="1"/>
            <p:nvPr/>
          </p:nvSpPr>
          <p:spPr>
            <a:xfrm>
              <a:off x="8408044" y="5888316"/>
              <a:ext cx="80035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3,000</a:t>
              </a:r>
              <a:endParaRPr kumimoji="1" lang="zh-CN" altLang="en-US" sz="13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0ADBA7BD-FEB1-6048-87E2-45F145761470}"/>
                </a:ext>
              </a:extLst>
            </p:cNvPr>
            <p:cNvSpPr txBox="1"/>
            <p:nvPr/>
          </p:nvSpPr>
          <p:spPr>
            <a:xfrm>
              <a:off x="7944409" y="6128107"/>
              <a:ext cx="1263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1200" dirty="0">
                  <a:solidFill>
                    <a:srgbClr val="474B4F"/>
                  </a:solidFill>
                  <a:latin typeface="Myriad Pro Light" panose="020B0403030403020204" pitchFamily="34" charset="0"/>
                  <a:cs typeface="Myriad Pro" panose="020B0503030403020204" pitchFamily="34" charset="0"/>
                  <a:sym typeface="+mn-ea"/>
                </a:rPr>
                <a:t>Долонь</a:t>
              </a:r>
              <a:endParaRPr kumimoji="1" lang="zh-CN" altLang="en-US" sz="1200" dirty="0">
                <a:solidFill>
                  <a:srgbClr val="474B4F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F3E4EEA7-940C-0A42-A57B-2F2D9FCBF268}"/>
                </a:ext>
              </a:extLst>
            </p:cNvPr>
            <p:cNvSpPr txBox="1"/>
            <p:nvPr/>
          </p:nvSpPr>
          <p:spPr>
            <a:xfrm>
              <a:off x="4762850" y="5888316"/>
              <a:ext cx="110548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+/ −30°</a:t>
              </a:r>
              <a:endParaRPr kumimoji="1" lang="zh-CN" altLang="en-US" sz="13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E92427D-0F83-D446-B606-706EC938D1A0}"/>
                </a:ext>
              </a:extLst>
            </p:cNvPr>
            <p:cNvSpPr txBox="1"/>
            <p:nvPr/>
          </p:nvSpPr>
          <p:spPr>
            <a:xfrm>
              <a:off x="5031878" y="6128107"/>
              <a:ext cx="83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1200" dirty="0">
                  <a:solidFill>
                    <a:srgbClr val="474B4F"/>
                  </a:solidFill>
                  <a:latin typeface="Myriad Pro Light" panose="020B0403030403020204" pitchFamily="34" charset="0"/>
                  <a:cs typeface="Myriad Pro" panose="020B0503030403020204" pitchFamily="34" charset="0"/>
                  <a:sym typeface="+mn-ea"/>
                </a:rPr>
                <a:t>Широкий кут </a:t>
              </a:r>
              <a:endParaRPr kumimoji="1" lang="zh-CN" altLang="en-US" sz="1200" dirty="0">
                <a:solidFill>
                  <a:srgbClr val="474B4F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52B7744-0EF7-3843-8CE7-8E7C599AC06D}"/>
                </a:ext>
              </a:extLst>
            </p:cNvPr>
            <p:cNvSpPr txBox="1"/>
            <p:nvPr/>
          </p:nvSpPr>
          <p:spPr>
            <a:xfrm>
              <a:off x="9372179" y="5888316"/>
              <a:ext cx="105990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+/ −60°</a:t>
              </a:r>
              <a:endParaRPr kumimoji="1" lang="zh-CN" altLang="en-US" sz="13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5405A11E-A501-CF42-B962-60D635D34C0C}"/>
                </a:ext>
              </a:extLst>
            </p:cNvPr>
            <p:cNvSpPr txBox="1"/>
            <p:nvPr/>
          </p:nvSpPr>
          <p:spPr>
            <a:xfrm>
              <a:off x="9129698" y="6128107"/>
              <a:ext cx="1302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1200" dirty="0">
                  <a:solidFill>
                    <a:srgbClr val="474B4F"/>
                  </a:solidFill>
                  <a:latin typeface="Myriad Pro Light" panose="020B0403030403020204" pitchFamily="34" charset="0"/>
                  <a:cs typeface="Myriad Pro" panose="020B0503030403020204" pitchFamily="34" charset="0"/>
                  <a:sym typeface="+mn-ea"/>
                </a:rPr>
                <a:t>Кут розпізнавання долоні</a:t>
              </a:r>
              <a:endParaRPr kumimoji="1" lang="zh-CN" altLang="en-US" sz="1200" dirty="0">
                <a:solidFill>
                  <a:srgbClr val="474B4F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C8B4BE7-7D0F-1F43-9D1C-F411EDCCE739}"/>
                </a:ext>
              </a:extLst>
            </p:cNvPr>
            <p:cNvSpPr txBox="1"/>
            <p:nvPr/>
          </p:nvSpPr>
          <p:spPr>
            <a:xfrm>
              <a:off x="7284292" y="5888316"/>
              <a:ext cx="81444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5</a:t>
              </a:r>
              <a:r>
                <a:rPr kumimoji="1" lang="zh-CN" altLang="en-US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 </a:t>
              </a:r>
              <a:r>
                <a:rPr kumimoji="1" lang="uk-UA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дюйм.</a:t>
              </a:r>
              <a:endParaRPr kumimoji="1" lang="zh-CN" altLang="en-US" sz="13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CD99730-B9BF-C44F-948D-802FAEC38237}"/>
                </a:ext>
              </a:extLst>
            </p:cNvPr>
            <p:cNvSpPr txBox="1"/>
            <p:nvPr/>
          </p:nvSpPr>
          <p:spPr>
            <a:xfrm>
              <a:off x="6862675" y="6128107"/>
              <a:ext cx="12360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uk-UA" altLang="zh-CN" sz="1200" dirty="0">
                  <a:solidFill>
                    <a:srgbClr val="474B4F"/>
                  </a:solidFill>
                  <a:latin typeface="Myriad Pro Light" panose="020B0403030403020204" pitchFamily="34" charset="0"/>
                  <a:sym typeface="+mn-ea"/>
                </a:rPr>
                <a:t>Сенсорний екран</a:t>
              </a:r>
              <a:endParaRPr kumimoji="1" lang="zh-CN" altLang="en-US" sz="1200" dirty="0">
                <a:solidFill>
                  <a:srgbClr val="474B4F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E3FA6D5-F460-6D41-B724-B580946AEEB0}"/>
                </a:ext>
              </a:extLst>
            </p:cNvPr>
            <p:cNvSpPr txBox="1"/>
            <p:nvPr/>
          </p:nvSpPr>
          <p:spPr>
            <a:xfrm>
              <a:off x="6173361" y="5888316"/>
              <a:ext cx="9345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200</a:t>
              </a:r>
              <a:r>
                <a:rPr kumimoji="1" lang="uk-UA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см</a:t>
              </a:r>
              <a:endParaRPr kumimoji="1" lang="zh-CN" altLang="en-US" sz="13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DF89C211-CCDF-9F4D-87FA-9C4E0EFFC7F7}"/>
                </a:ext>
              </a:extLst>
            </p:cNvPr>
            <p:cNvSpPr txBox="1"/>
            <p:nvPr/>
          </p:nvSpPr>
          <p:spPr>
            <a:xfrm>
              <a:off x="10403137" y="6128107"/>
              <a:ext cx="1257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1200" dirty="0">
                  <a:solidFill>
                    <a:srgbClr val="474B4F"/>
                  </a:solidFill>
                  <a:latin typeface="Myriad Pro Light" panose="020B0403030403020204" pitchFamily="34" charset="0"/>
                  <a:cs typeface="Myriad Pro" panose="020B0503030403020204" pitchFamily="34" charset="0"/>
                  <a:sym typeface="+mn-ea"/>
                </a:rPr>
                <a:t>Відстань розпізнавання долоні</a:t>
              </a:r>
              <a:endParaRPr kumimoji="1" lang="zh-CN" altLang="en-US" sz="1200" dirty="0">
                <a:solidFill>
                  <a:srgbClr val="474B4F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438A7A3-253E-5D44-9A26-20099A54B715}"/>
                </a:ext>
              </a:extLst>
            </p:cNvPr>
            <p:cNvSpPr txBox="1"/>
            <p:nvPr/>
          </p:nvSpPr>
          <p:spPr>
            <a:xfrm>
              <a:off x="10805118" y="5888316"/>
              <a:ext cx="85581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50</a:t>
              </a:r>
              <a:r>
                <a:rPr kumimoji="1" lang="uk-UA" altLang="zh-CN" sz="1300" b="1" dirty="0">
                  <a:solidFill>
                    <a:srgbClr val="474B4F">
                      <a:alpha val="66000"/>
                    </a:srgbClr>
                  </a:solidFill>
                  <a:latin typeface="Myriad Pro" panose="020B0503030403020204" pitchFamily="34" charset="0"/>
                </a:rPr>
                <a:t>см</a:t>
              </a:r>
              <a:endParaRPr kumimoji="1" lang="zh-CN" altLang="en-US" sz="13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C912A1B-B58E-6F47-90FB-FED0B49ED858}"/>
                </a:ext>
              </a:extLst>
            </p:cNvPr>
            <p:cNvSpPr txBox="1"/>
            <p:nvPr/>
          </p:nvSpPr>
          <p:spPr>
            <a:xfrm>
              <a:off x="5476133" y="6128107"/>
              <a:ext cx="1631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1200" dirty="0">
                  <a:solidFill>
                    <a:srgbClr val="474B4F"/>
                  </a:solidFill>
                  <a:latin typeface="Myriad Pro Light" panose="020B0403030403020204" pitchFamily="34" charset="0"/>
                  <a:cs typeface="Myriad Pro" panose="020B0503030403020204" pitchFamily="34" charset="0"/>
                  <a:sym typeface="+mn-ea"/>
                </a:rPr>
                <a:t>Відстань розпізнавання обличчя</a:t>
              </a:r>
              <a:endParaRPr kumimoji="1" lang="zh-CN" altLang="en-US" sz="1200" dirty="0">
                <a:solidFill>
                  <a:srgbClr val="474B4F"/>
                </a:solidFill>
                <a:latin typeface="Myriad Pro Light" panose="020B0403030403020204" pitchFamily="34" charset="0"/>
              </a:endParaRPr>
            </a:p>
          </p:txBody>
        </p:sp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3B74F5E8-114A-F442-8754-331729BD2FE0}"/>
                </a:ext>
              </a:extLst>
            </p:cNvPr>
            <p:cNvCxnSpPr>
              <a:cxnSpLocks/>
            </p:cNvCxnSpPr>
            <p:nvPr/>
          </p:nvCxnSpPr>
          <p:spPr>
            <a:xfrm>
              <a:off x="4975182" y="5452822"/>
              <a:ext cx="0" cy="1156125"/>
            </a:xfrm>
            <a:prstGeom prst="line">
              <a:avLst/>
            </a:prstGeom>
            <a:ln>
              <a:solidFill>
                <a:srgbClr val="474B4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C377F6D5-F5C4-FB46-A728-A64DD0934140}"/>
                </a:ext>
              </a:extLst>
            </p:cNvPr>
            <p:cNvCxnSpPr>
              <a:cxnSpLocks/>
            </p:cNvCxnSpPr>
            <p:nvPr/>
          </p:nvCxnSpPr>
          <p:spPr>
            <a:xfrm>
              <a:off x="5868338" y="5452822"/>
              <a:ext cx="0" cy="1152000"/>
            </a:xfrm>
            <a:prstGeom prst="line">
              <a:avLst/>
            </a:prstGeom>
            <a:ln>
              <a:solidFill>
                <a:srgbClr val="474B4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21">
              <a:extLst>
                <a:ext uri="{FF2B5EF4-FFF2-40B4-BE49-F238E27FC236}">
                  <a16:creationId xmlns:a16="http://schemas.microsoft.com/office/drawing/2014/main" id="{5DD9AF42-429A-5A44-8048-69D451813727}"/>
                </a:ext>
              </a:extLst>
            </p:cNvPr>
            <p:cNvCxnSpPr>
              <a:cxnSpLocks/>
            </p:cNvCxnSpPr>
            <p:nvPr/>
          </p:nvCxnSpPr>
          <p:spPr>
            <a:xfrm>
              <a:off x="7107945" y="5452822"/>
              <a:ext cx="0" cy="1152000"/>
            </a:xfrm>
            <a:prstGeom prst="line">
              <a:avLst/>
            </a:prstGeom>
            <a:ln>
              <a:solidFill>
                <a:srgbClr val="474B4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22">
              <a:extLst>
                <a:ext uri="{FF2B5EF4-FFF2-40B4-BE49-F238E27FC236}">
                  <a16:creationId xmlns:a16="http://schemas.microsoft.com/office/drawing/2014/main" id="{51472572-4F08-ED47-88E7-537D0DDB0212}"/>
                </a:ext>
              </a:extLst>
            </p:cNvPr>
            <p:cNvCxnSpPr>
              <a:cxnSpLocks/>
            </p:cNvCxnSpPr>
            <p:nvPr/>
          </p:nvCxnSpPr>
          <p:spPr>
            <a:xfrm>
              <a:off x="8098740" y="5452822"/>
              <a:ext cx="0" cy="1152000"/>
            </a:xfrm>
            <a:prstGeom prst="line">
              <a:avLst/>
            </a:prstGeom>
            <a:ln>
              <a:solidFill>
                <a:srgbClr val="474B4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连接符 23">
              <a:extLst>
                <a:ext uri="{FF2B5EF4-FFF2-40B4-BE49-F238E27FC236}">
                  <a16:creationId xmlns:a16="http://schemas.microsoft.com/office/drawing/2014/main" id="{8E440B4D-AC0D-AA4C-8D96-AFC176294D2C}"/>
                </a:ext>
              </a:extLst>
            </p:cNvPr>
            <p:cNvCxnSpPr>
              <a:cxnSpLocks/>
            </p:cNvCxnSpPr>
            <p:nvPr/>
          </p:nvCxnSpPr>
          <p:spPr>
            <a:xfrm>
              <a:off x="9208398" y="5452822"/>
              <a:ext cx="0" cy="1152000"/>
            </a:xfrm>
            <a:prstGeom prst="line">
              <a:avLst/>
            </a:prstGeom>
            <a:ln>
              <a:solidFill>
                <a:srgbClr val="474B4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连接符 24">
              <a:extLst>
                <a:ext uri="{FF2B5EF4-FFF2-40B4-BE49-F238E27FC236}">
                  <a16:creationId xmlns:a16="http://schemas.microsoft.com/office/drawing/2014/main" id="{9F36960C-CA57-8B49-831C-5F5B4D113131}"/>
                </a:ext>
              </a:extLst>
            </p:cNvPr>
            <p:cNvCxnSpPr>
              <a:cxnSpLocks/>
            </p:cNvCxnSpPr>
            <p:nvPr/>
          </p:nvCxnSpPr>
          <p:spPr>
            <a:xfrm>
              <a:off x="10432086" y="5452822"/>
              <a:ext cx="0" cy="1152000"/>
            </a:xfrm>
            <a:prstGeom prst="line">
              <a:avLst/>
            </a:prstGeom>
            <a:ln>
              <a:solidFill>
                <a:srgbClr val="474B4F">
                  <a:alpha val="2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6D93B112-A182-154D-9717-ACF8316DFAC8}"/>
              </a:ext>
            </a:extLst>
          </p:cNvPr>
          <p:cNvGrpSpPr/>
          <p:nvPr/>
        </p:nvGrpSpPr>
        <p:grpSpPr>
          <a:xfrm>
            <a:off x="7832430" y="2479859"/>
            <a:ext cx="1568628" cy="1481551"/>
            <a:chOff x="7704839" y="2091214"/>
            <a:chExt cx="1705572" cy="1610893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C8A0DAFE-F6C8-7547-B7F7-7901BED7E50E}"/>
                </a:ext>
              </a:extLst>
            </p:cNvPr>
            <p:cNvSpPr/>
            <p:nvPr/>
          </p:nvSpPr>
          <p:spPr>
            <a:xfrm>
              <a:off x="7739479" y="2091214"/>
              <a:ext cx="1610893" cy="1610893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CD7B5BA1-F7E3-A64C-8D52-0EFFD9BF1372}"/>
                </a:ext>
              </a:extLst>
            </p:cNvPr>
            <p:cNvSpPr txBox="1"/>
            <p:nvPr/>
          </p:nvSpPr>
          <p:spPr>
            <a:xfrm>
              <a:off x="7704839" y="2619661"/>
              <a:ext cx="1705572" cy="535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30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~</a:t>
              </a:r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120</a:t>
              </a:r>
              <a:r>
                <a:rPr kumimoji="1" lang="uk-UA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см</a:t>
              </a:r>
              <a:endParaRPr kumimoji="1" lang="zh-CN" altLang="en-US" sz="16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AAA2F9D-3529-AB4F-8E6A-386FBDAC2DF2}"/>
              </a:ext>
            </a:extLst>
          </p:cNvPr>
          <p:cNvGrpSpPr/>
          <p:nvPr/>
        </p:nvGrpSpPr>
        <p:grpSpPr>
          <a:xfrm>
            <a:off x="5353637" y="2465048"/>
            <a:ext cx="1907208" cy="1481551"/>
            <a:chOff x="5232009" y="2062648"/>
            <a:chExt cx="2073711" cy="1610893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2F64250A-9F9E-9E48-B1B0-08DC70C0E1C7}"/>
                </a:ext>
              </a:extLst>
            </p:cNvPr>
            <p:cNvSpPr/>
            <p:nvPr/>
          </p:nvSpPr>
          <p:spPr>
            <a:xfrm>
              <a:off x="5452143" y="2062648"/>
              <a:ext cx="1610893" cy="1610893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616397BA-1B49-0540-98F0-822FF287F096}"/>
                </a:ext>
              </a:extLst>
            </p:cNvPr>
            <p:cNvSpPr txBox="1"/>
            <p:nvPr/>
          </p:nvSpPr>
          <p:spPr>
            <a:xfrm>
              <a:off x="5232009" y="2591095"/>
              <a:ext cx="20737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0.1</a:t>
              </a:r>
              <a:r>
                <a:rPr kumimoji="1" lang="uk-UA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с</a:t>
              </a:r>
              <a:endParaRPr kumimoji="1" lang="zh-CN" altLang="en-US" sz="26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FBE50569-87FC-9B49-975A-3B164FD93AB0}"/>
              </a:ext>
            </a:extLst>
          </p:cNvPr>
          <p:cNvGrpSpPr/>
          <p:nvPr/>
        </p:nvGrpSpPr>
        <p:grpSpPr>
          <a:xfrm>
            <a:off x="7831783" y="2451630"/>
            <a:ext cx="3585037" cy="1481551"/>
            <a:chOff x="7594385" y="2007441"/>
            <a:chExt cx="3898016" cy="1610893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6807DCE4-2C80-414E-9191-C2F9F99AF7AC}"/>
                </a:ext>
              </a:extLst>
            </p:cNvPr>
            <p:cNvSpPr/>
            <p:nvPr/>
          </p:nvSpPr>
          <p:spPr>
            <a:xfrm>
              <a:off x="9881508" y="2007441"/>
              <a:ext cx="1610893" cy="1610893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4E2BE84B-966B-A649-8F10-86B077BF5715}"/>
                </a:ext>
              </a:extLst>
            </p:cNvPr>
            <p:cNvSpPr txBox="1"/>
            <p:nvPr/>
          </p:nvSpPr>
          <p:spPr>
            <a:xfrm>
              <a:off x="9922572" y="2535888"/>
              <a:ext cx="1528764" cy="535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16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°C~</a:t>
              </a:r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35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°C</a:t>
              </a:r>
              <a:endParaRPr kumimoji="1" lang="zh-CN" altLang="en-US" sz="16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A0C36446-5F6C-3848-A8CB-3F30E24ECF0D}"/>
                </a:ext>
              </a:extLst>
            </p:cNvPr>
            <p:cNvSpPr/>
            <p:nvPr/>
          </p:nvSpPr>
          <p:spPr>
            <a:xfrm>
              <a:off x="9901306" y="3050136"/>
              <a:ext cx="1508604" cy="334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zh-CN" sz="1400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 (60.8 °F~95 °F)</a:t>
              </a:r>
              <a:endParaRPr kumimoji="1" lang="zh-CN" altLang="en-US" sz="1400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16CC3A7C-238A-D144-B4EA-EF96DD6D0C85}"/>
                </a:ext>
              </a:extLst>
            </p:cNvPr>
            <p:cNvSpPr/>
            <p:nvPr/>
          </p:nvSpPr>
          <p:spPr>
            <a:xfrm>
              <a:off x="7594385" y="2965354"/>
              <a:ext cx="1508603" cy="334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zh-CN" sz="1400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 </a:t>
              </a:r>
              <a:endParaRPr kumimoji="1" lang="zh-CN" altLang="en-US" sz="1400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</p:grpSp>
      <p:sp>
        <p:nvSpPr>
          <p:cNvPr id="63" name="文本框 62">
            <a:extLst>
              <a:ext uri="{FF2B5EF4-FFF2-40B4-BE49-F238E27FC236}">
                <a16:creationId xmlns:a16="http://schemas.microsoft.com/office/drawing/2014/main" id="{0CE80043-00B7-B549-A410-D8CD133A948B}"/>
              </a:ext>
            </a:extLst>
          </p:cNvPr>
          <p:cNvSpPr txBox="1"/>
          <p:nvPr/>
        </p:nvSpPr>
        <p:spPr>
          <a:xfrm>
            <a:off x="4048167" y="5138528"/>
            <a:ext cx="123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2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TD </a:t>
            </a:r>
            <a:r>
              <a:rPr kumimoji="1" lang="uk-UA" altLang="zh-CN" sz="2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Серія</a:t>
            </a:r>
            <a:r>
              <a:rPr kumimoji="1" lang="zh-CN" altLang="en-US" sz="2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D9493508-80C8-E743-AF22-C35A95568F5E}"/>
              </a:ext>
            </a:extLst>
          </p:cNvPr>
          <p:cNvSpPr txBox="1"/>
          <p:nvPr/>
        </p:nvSpPr>
        <p:spPr>
          <a:xfrm>
            <a:off x="2313756" y="1011917"/>
            <a:ext cx="1735244" cy="31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SpeedFace-V5L [TI]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cxnSp>
        <p:nvCxnSpPr>
          <p:cNvPr id="66" name="Straight Connector 11">
            <a:extLst>
              <a:ext uri="{FF2B5EF4-FFF2-40B4-BE49-F238E27FC236}">
                <a16:creationId xmlns:a16="http://schemas.microsoft.com/office/drawing/2014/main" id="{43621B84-57E9-4D48-A59A-3B62C1186296}"/>
              </a:ext>
            </a:extLst>
          </p:cNvPr>
          <p:cNvCxnSpPr>
            <a:cxnSpLocks/>
          </p:cNvCxnSpPr>
          <p:nvPr/>
        </p:nvCxnSpPr>
        <p:spPr>
          <a:xfrm>
            <a:off x="10923588" y="1011917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>
            <a:extLst>
              <a:ext uri="{FF2B5EF4-FFF2-40B4-BE49-F238E27FC236}">
                <a16:creationId xmlns:a16="http://schemas.microsoft.com/office/drawing/2014/main" id="{911A0348-316E-DA47-BAB7-67AF0445A322}"/>
              </a:ext>
            </a:extLst>
          </p:cNvPr>
          <p:cNvSpPr txBox="1"/>
          <p:nvPr/>
        </p:nvSpPr>
        <p:spPr>
          <a:xfrm>
            <a:off x="6661984" y="392603"/>
            <a:ext cx="5004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SpeedFace-V5L </a:t>
            </a:r>
            <a:r>
              <a:rPr kumimoji="1" lang="uk-UA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Серія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87A51FB2-7697-FD4B-99A4-896C03DBBD7F}"/>
              </a:ext>
            </a:extLst>
          </p:cNvPr>
          <p:cNvSpPr/>
          <p:nvPr/>
        </p:nvSpPr>
        <p:spPr>
          <a:xfrm>
            <a:off x="5780733" y="1146884"/>
            <a:ext cx="58858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zh-CN" sz="2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Термінал</a:t>
            </a:r>
            <a:r>
              <a:rPr lang="ru-RU" altLang="zh-CN" sz="2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розпізнавання</a:t>
            </a:r>
            <a:r>
              <a:rPr lang="ru-RU" altLang="zh-CN" sz="2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обличчя</a:t>
            </a:r>
            <a:r>
              <a:rPr lang="ru-RU" altLang="zh-CN" sz="2200" b="1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ru-RU" altLang="zh-CN" sz="2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долоні</a:t>
            </a:r>
            <a:r>
              <a:rPr lang="ru-RU" altLang="zh-CN" sz="2200" b="1" dirty="0">
                <a:solidFill>
                  <a:schemeClr val="bg1"/>
                </a:solidFill>
                <a:latin typeface="Myriad Pro" panose="020B0503030403020204" pitchFamily="34" charset="0"/>
              </a:rPr>
              <a:t> та</a:t>
            </a:r>
          </a:p>
          <a:p>
            <a:pPr algn="r"/>
            <a:r>
              <a:rPr lang="ru-RU" altLang="zh-CN" sz="2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виявлення</a:t>
            </a:r>
            <a:r>
              <a:rPr lang="ru-RU" altLang="zh-CN" sz="2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температури</a:t>
            </a:r>
            <a:r>
              <a:rPr lang="ru-RU" altLang="zh-CN" sz="22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2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тіла</a:t>
            </a:r>
            <a:endParaRPr lang="zh-CN" altLang="en-US" sz="22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BA35FBD-C4B6-F643-B570-FBF74258C239}"/>
              </a:ext>
            </a:extLst>
          </p:cNvPr>
          <p:cNvSpPr txBox="1"/>
          <p:nvPr/>
        </p:nvSpPr>
        <p:spPr>
          <a:xfrm>
            <a:off x="3969257" y="3051961"/>
            <a:ext cx="1249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2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TI </a:t>
            </a:r>
            <a:r>
              <a:rPr kumimoji="1" lang="uk-UA" altLang="zh-CN" sz="2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Серія</a:t>
            </a:r>
            <a:r>
              <a:rPr kumimoji="1" lang="zh-CN" altLang="en-US" sz="2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3570ACE0-FBC5-CD4D-95CD-32A0C230504B}"/>
              </a:ext>
            </a:extLst>
          </p:cNvPr>
          <p:cNvSpPr txBox="1"/>
          <p:nvPr/>
        </p:nvSpPr>
        <p:spPr>
          <a:xfrm>
            <a:off x="7707181" y="4586471"/>
            <a:ext cx="1856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В</a:t>
            </a:r>
            <a:r>
              <a:rPr kumimoji="1" lang="uk-UA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ідстань</a:t>
            </a:r>
            <a:r>
              <a:rPr kumimoji="1" lang="uk-UA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вимірювання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4826BDF7-467C-9C44-A974-BCE0342C63BF}"/>
              </a:ext>
            </a:extLst>
          </p:cNvPr>
          <p:cNvSpPr txBox="1"/>
          <p:nvPr/>
        </p:nvSpPr>
        <p:spPr>
          <a:xfrm>
            <a:off x="10004160" y="4738285"/>
            <a:ext cx="19043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1300" dirty="0">
                <a:solidFill>
                  <a:schemeClr val="bg1"/>
                </a:solidFill>
                <a:latin typeface="Myriad Pro Light" panose="020B0403030403020204" pitchFamily="34" charset="0"/>
              </a:rPr>
              <a:t>Робоча температура</a:t>
            </a:r>
            <a:endParaRPr kumimoji="1" lang="zh-CN" altLang="en-US" sz="13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A0D2C1C-2EE4-4841-9191-FD373DC53DDE}"/>
              </a:ext>
            </a:extLst>
          </p:cNvPr>
          <p:cNvSpPr txBox="1"/>
          <p:nvPr/>
        </p:nvSpPr>
        <p:spPr>
          <a:xfrm>
            <a:off x="5741521" y="4699986"/>
            <a:ext cx="1583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Час вимірювання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5D6CE9D-028C-8C4E-913D-1D4765C16CC3}"/>
              </a:ext>
            </a:extLst>
          </p:cNvPr>
          <p:cNvGrpSpPr/>
          <p:nvPr/>
        </p:nvGrpSpPr>
        <p:grpSpPr>
          <a:xfrm>
            <a:off x="9870656" y="5078280"/>
            <a:ext cx="1932676" cy="599135"/>
            <a:chOff x="4795314" y="5102641"/>
            <a:chExt cx="1932676" cy="599135"/>
          </a:xfrm>
          <a:effectLst>
            <a:outerShdw blurRad="381000" dist="635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62D92CC4-1677-844E-96C9-44D484FB897B}"/>
                </a:ext>
              </a:extLst>
            </p:cNvPr>
            <p:cNvSpPr/>
            <p:nvPr/>
          </p:nvSpPr>
          <p:spPr>
            <a:xfrm>
              <a:off x="4823682" y="5224831"/>
              <a:ext cx="1904308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AA54738D-E705-1A47-914B-9F941EE81790}"/>
                </a:ext>
              </a:extLst>
            </p:cNvPr>
            <p:cNvSpPr/>
            <p:nvPr/>
          </p:nvSpPr>
          <p:spPr>
            <a:xfrm>
              <a:off x="4795314" y="5102641"/>
              <a:ext cx="1872486" cy="532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16</a:t>
              </a:r>
              <a:r>
                <a:rPr kumimoji="1" lang="en-US" altLang="zh-CN" b="1" dirty="0">
                  <a:solidFill>
                    <a:srgbClr val="474B4F"/>
                  </a:solidFill>
                  <a:latin typeface="Myriad Pro Light" panose="020B0403030403020204" pitchFamily="34" charset="0"/>
                </a:rPr>
                <a:t> °C~32°C</a:t>
              </a:r>
              <a:endParaRPr kumimoji="1" lang="zh-CN" altLang="en-US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00436B34-E6F5-3046-A0DB-A77A152DA728}"/>
              </a:ext>
            </a:extLst>
          </p:cNvPr>
          <p:cNvGrpSpPr/>
          <p:nvPr/>
        </p:nvGrpSpPr>
        <p:grpSpPr>
          <a:xfrm>
            <a:off x="7700718" y="5078280"/>
            <a:ext cx="1932676" cy="599135"/>
            <a:chOff x="2721116" y="5096410"/>
            <a:chExt cx="1932676" cy="599135"/>
          </a:xfrm>
          <a:effectLst>
            <a:outerShdw blurRad="381000" dist="635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A1C5A84F-AE94-124B-A5CA-3F4A4A757BBC}"/>
                </a:ext>
              </a:extLst>
            </p:cNvPr>
            <p:cNvSpPr/>
            <p:nvPr/>
          </p:nvSpPr>
          <p:spPr>
            <a:xfrm>
              <a:off x="2749484" y="5218600"/>
              <a:ext cx="1904308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267F0984-996C-A14C-9BBF-3EC68DEB39D5}"/>
                </a:ext>
              </a:extLst>
            </p:cNvPr>
            <p:cNvSpPr/>
            <p:nvPr/>
          </p:nvSpPr>
          <p:spPr>
            <a:xfrm>
              <a:off x="2721116" y="5096410"/>
              <a:ext cx="1872486" cy="532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25</a:t>
              </a:r>
              <a:r>
                <a:rPr kumimoji="1" lang="uk-UA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см</a:t>
              </a:r>
              <a:r>
                <a:rPr kumimoji="1" lang="en-US" altLang="zh-CN" b="1" dirty="0">
                  <a:solidFill>
                    <a:srgbClr val="474B4F"/>
                  </a:solidFill>
                  <a:latin typeface="Myriad Pro Light" panose="020B0403030403020204" pitchFamily="34" charset="0"/>
                </a:rPr>
                <a:t>~50</a:t>
              </a:r>
              <a:r>
                <a:rPr kumimoji="1" lang="uk-UA" altLang="zh-CN" b="1" dirty="0">
                  <a:solidFill>
                    <a:srgbClr val="474B4F"/>
                  </a:solidFill>
                  <a:latin typeface="Myriad Pro Light" panose="020B0403030403020204" pitchFamily="34" charset="0"/>
                </a:rPr>
                <a:t>см</a:t>
              </a:r>
              <a:endParaRPr kumimoji="1" lang="zh-CN" altLang="en-US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74E365B4-19F5-D542-938C-D679D4ED8DFA}"/>
              </a:ext>
            </a:extLst>
          </p:cNvPr>
          <p:cNvGrpSpPr/>
          <p:nvPr/>
        </p:nvGrpSpPr>
        <p:grpSpPr>
          <a:xfrm>
            <a:off x="5516141" y="5078280"/>
            <a:ext cx="1932676" cy="599135"/>
            <a:chOff x="578135" y="5037205"/>
            <a:chExt cx="1932676" cy="599135"/>
          </a:xfrm>
          <a:effectLst>
            <a:outerShdw blurRad="381000" dist="635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460AD75D-EC54-3C4D-B7B8-97CA5F08A4FE}"/>
                </a:ext>
              </a:extLst>
            </p:cNvPr>
            <p:cNvSpPr/>
            <p:nvPr/>
          </p:nvSpPr>
          <p:spPr>
            <a:xfrm>
              <a:off x="606503" y="5159395"/>
              <a:ext cx="1904308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FA7BAAC2-2C5D-C048-9826-5475BB8B4C23}"/>
                </a:ext>
              </a:extLst>
            </p:cNvPr>
            <p:cNvSpPr/>
            <p:nvPr/>
          </p:nvSpPr>
          <p:spPr>
            <a:xfrm>
              <a:off x="578135" y="5037205"/>
              <a:ext cx="1872486" cy="532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0.5</a:t>
              </a:r>
              <a:r>
                <a:rPr kumimoji="1" lang="uk-UA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с</a:t>
              </a:r>
              <a:endParaRPr kumimoji="1" lang="zh-CN" altLang="en-US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pic>
        <p:nvPicPr>
          <p:cNvPr id="83" name="图片 82">
            <a:extLst>
              <a:ext uri="{FF2B5EF4-FFF2-40B4-BE49-F238E27FC236}">
                <a16:creationId xmlns:a16="http://schemas.microsoft.com/office/drawing/2014/main" id="{531E1A61-EA75-8644-96AF-3C483D496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840" y="4179165"/>
            <a:ext cx="407306" cy="407306"/>
          </a:xfrm>
          <a:prstGeom prst="rect">
            <a:avLst/>
          </a:prstGeom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01ED94D1-8C11-144F-A114-63CD0C807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091" y="4179165"/>
            <a:ext cx="407306" cy="407306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67DC1BD3-5BD4-0C47-A444-3C5B42379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640" y="4179165"/>
            <a:ext cx="407306" cy="407306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2A4BD24F-58A6-CC43-B790-3F7C8899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3214" y="4179165"/>
            <a:ext cx="407306" cy="407306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AC54B08E-C6FA-4642-8BE4-4450BFA3D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33" y="18069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7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A4AF10C-F5DF-BA47-9946-17586C7F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716" y="684248"/>
            <a:ext cx="2783267" cy="550769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5643773-9767-BE44-A146-E49851055F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06" t="11124" r="35307" b="11977"/>
          <a:stretch/>
        </p:blipFill>
        <p:spPr>
          <a:xfrm>
            <a:off x="9806688" y="2255981"/>
            <a:ext cx="2815741" cy="455471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8B4E6C-6635-294A-AC57-1714A36A7FD6}"/>
              </a:ext>
            </a:extLst>
          </p:cNvPr>
          <p:cNvSpPr txBox="1"/>
          <p:nvPr/>
        </p:nvSpPr>
        <p:spPr>
          <a:xfrm>
            <a:off x="648842" y="6164880"/>
            <a:ext cx="1735244" cy="31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SpeedFace-V5L [TD]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B5E1C2B-7431-A74D-B248-02E96C2DD87B}"/>
              </a:ext>
            </a:extLst>
          </p:cNvPr>
          <p:cNvSpPr txBox="1"/>
          <p:nvPr/>
        </p:nvSpPr>
        <p:spPr>
          <a:xfrm>
            <a:off x="2881833" y="6173197"/>
            <a:ext cx="1735244" cy="31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SpeedFace-V5L [TI]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D1974C5-1CF6-DC4D-8ACE-C57FBA03EB6E}"/>
              </a:ext>
            </a:extLst>
          </p:cNvPr>
          <p:cNvSpPr txBox="1"/>
          <p:nvPr/>
        </p:nvSpPr>
        <p:spPr>
          <a:xfrm>
            <a:off x="729524" y="6079878"/>
            <a:ext cx="126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12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Обличь</a:t>
            </a:r>
            <a:endParaRPr kumimoji="1" lang="zh-CN" altLang="en-US" sz="12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88DEB27-6084-E54D-A8BE-79107CCC2658}"/>
              </a:ext>
            </a:extLst>
          </p:cNvPr>
          <p:cNvSpPr txBox="1"/>
          <p:nvPr/>
        </p:nvSpPr>
        <p:spPr>
          <a:xfrm>
            <a:off x="729524" y="5789451"/>
            <a:ext cx="774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30,000</a:t>
            </a:r>
            <a:endParaRPr kumimoji="1" lang="zh-CN" altLang="en-US" sz="1400" b="1" dirty="0">
              <a:solidFill>
                <a:srgbClr val="474B4F">
                  <a:alpha val="66000"/>
                </a:srgbClr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94004B-2A07-7E4C-A45F-3C5E8C47DD6D}"/>
              </a:ext>
            </a:extLst>
          </p:cNvPr>
          <p:cNvSpPr txBox="1"/>
          <p:nvPr/>
        </p:nvSpPr>
        <p:spPr>
          <a:xfrm>
            <a:off x="4809099" y="5789451"/>
            <a:ext cx="800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5,000</a:t>
            </a:r>
            <a:endParaRPr kumimoji="1" lang="zh-CN" altLang="en-US" sz="1400" b="1" dirty="0">
              <a:solidFill>
                <a:srgbClr val="474B4F">
                  <a:alpha val="66000"/>
                </a:srgb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15366A0-0486-D24B-A651-A6F7F64C390F}"/>
              </a:ext>
            </a:extLst>
          </p:cNvPr>
          <p:cNvSpPr txBox="1"/>
          <p:nvPr/>
        </p:nvSpPr>
        <p:spPr>
          <a:xfrm>
            <a:off x="4809099" y="6079878"/>
            <a:ext cx="1263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12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Долоні</a:t>
            </a:r>
            <a:endParaRPr kumimoji="1" lang="zh-CN" altLang="en-US" sz="12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8A90707-858D-0F43-9D13-7CB4AF1D74D1}"/>
              </a:ext>
            </a:extLst>
          </p:cNvPr>
          <p:cNvSpPr txBox="1"/>
          <p:nvPr/>
        </p:nvSpPr>
        <p:spPr>
          <a:xfrm>
            <a:off x="1743004" y="5789451"/>
            <a:ext cx="1105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+/ −30°</a:t>
            </a:r>
            <a:endParaRPr kumimoji="1" lang="zh-CN" altLang="en-US" sz="1400" b="1" dirty="0">
              <a:solidFill>
                <a:srgbClr val="474B4F">
                  <a:alpha val="66000"/>
                </a:srgbClr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CBAB409-02F3-9C40-B10F-335E64DAA880}"/>
              </a:ext>
            </a:extLst>
          </p:cNvPr>
          <p:cNvSpPr txBox="1"/>
          <p:nvPr/>
        </p:nvSpPr>
        <p:spPr>
          <a:xfrm>
            <a:off x="1667569" y="6037956"/>
            <a:ext cx="94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12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Кут розпізнавання обличчя</a:t>
            </a:r>
            <a:endParaRPr kumimoji="1" lang="zh-CN" altLang="en-US" sz="12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AAC4766-81E1-0347-B14A-99D651996A3F}"/>
              </a:ext>
            </a:extLst>
          </p:cNvPr>
          <p:cNvSpPr txBox="1"/>
          <p:nvPr/>
        </p:nvSpPr>
        <p:spPr>
          <a:xfrm>
            <a:off x="5830435" y="5789451"/>
            <a:ext cx="1059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+/ −60°</a:t>
            </a:r>
            <a:endParaRPr kumimoji="1" lang="zh-CN" altLang="en-US" sz="1400" b="1" dirty="0">
              <a:solidFill>
                <a:srgbClr val="474B4F">
                  <a:alpha val="66000"/>
                </a:srgbClr>
              </a:solidFill>
              <a:latin typeface="Myriad Pro" panose="020B0503030403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D972138-8857-1145-BB50-E986BEB8E66E}"/>
              </a:ext>
            </a:extLst>
          </p:cNvPr>
          <p:cNvSpPr txBox="1"/>
          <p:nvPr/>
        </p:nvSpPr>
        <p:spPr>
          <a:xfrm>
            <a:off x="5830436" y="6079878"/>
            <a:ext cx="1077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12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Кут розпізнавання долонь</a:t>
            </a:r>
            <a:endParaRPr kumimoji="1" lang="zh-CN" altLang="en-US" sz="12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E72244F-63DE-CC41-9DA1-575DE00CD40A}"/>
              </a:ext>
            </a:extLst>
          </p:cNvPr>
          <p:cNvSpPr txBox="1"/>
          <p:nvPr/>
        </p:nvSpPr>
        <p:spPr>
          <a:xfrm>
            <a:off x="3813962" y="5789451"/>
            <a:ext cx="814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8</a:t>
            </a:r>
            <a:r>
              <a:rPr kumimoji="1" lang="zh-CN" altLang="en-US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 </a:t>
            </a:r>
            <a:r>
              <a:rPr kumimoji="1" lang="uk-UA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дюйм.</a:t>
            </a:r>
            <a:endParaRPr kumimoji="1" lang="zh-CN" altLang="en-US" sz="1400" b="1" dirty="0">
              <a:solidFill>
                <a:srgbClr val="474B4F">
                  <a:alpha val="66000"/>
                </a:srgbClr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7BF3FB6-1938-DA40-AA38-6670F0273B7E}"/>
              </a:ext>
            </a:extLst>
          </p:cNvPr>
          <p:cNvSpPr txBox="1"/>
          <p:nvPr/>
        </p:nvSpPr>
        <p:spPr>
          <a:xfrm>
            <a:off x="3813962" y="6079878"/>
            <a:ext cx="123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1200" dirty="0">
                <a:solidFill>
                  <a:srgbClr val="474B4F"/>
                </a:solidFill>
                <a:latin typeface="Myriad Pro Light" panose="020B0403030403020204" pitchFamily="34" charset="0"/>
                <a:sym typeface="+mn-ea"/>
              </a:rPr>
              <a:t>Сенсорний екран</a:t>
            </a:r>
            <a:endParaRPr kumimoji="1" lang="zh-CN" altLang="en-US" sz="12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1FA9D08-7C23-D643-AEDE-F0A66CEE7475}"/>
              </a:ext>
            </a:extLst>
          </p:cNvPr>
          <p:cNvSpPr txBox="1"/>
          <p:nvPr/>
        </p:nvSpPr>
        <p:spPr>
          <a:xfrm>
            <a:off x="2603671" y="5789451"/>
            <a:ext cx="934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250cm</a:t>
            </a:r>
            <a:endParaRPr kumimoji="1" lang="zh-CN" altLang="en-US" sz="1400" b="1" dirty="0">
              <a:solidFill>
                <a:srgbClr val="474B4F">
                  <a:alpha val="66000"/>
                </a:srgbClr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E07D5B2-7877-8B4C-897B-F18DB3C89298}"/>
              </a:ext>
            </a:extLst>
          </p:cNvPr>
          <p:cNvSpPr txBox="1"/>
          <p:nvPr/>
        </p:nvSpPr>
        <p:spPr>
          <a:xfrm>
            <a:off x="7000080" y="6079878"/>
            <a:ext cx="150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12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Відстань розпізнавання долонь</a:t>
            </a:r>
            <a:endParaRPr kumimoji="1" lang="zh-CN" altLang="en-US" sz="12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2D1B13A-3660-7745-A185-360AC0A52BA0}"/>
              </a:ext>
            </a:extLst>
          </p:cNvPr>
          <p:cNvSpPr txBox="1"/>
          <p:nvPr/>
        </p:nvSpPr>
        <p:spPr>
          <a:xfrm>
            <a:off x="7000080" y="5789451"/>
            <a:ext cx="855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50</a:t>
            </a:r>
            <a:r>
              <a:rPr kumimoji="1" lang="uk-UA" altLang="zh-CN" sz="1400" b="1" dirty="0">
                <a:solidFill>
                  <a:srgbClr val="474B4F">
                    <a:alpha val="66000"/>
                  </a:srgbClr>
                </a:solidFill>
                <a:latin typeface="Myriad Pro" panose="020B0503030403020204" pitchFamily="34" charset="0"/>
              </a:rPr>
              <a:t>см</a:t>
            </a:r>
            <a:endParaRPr kumimoji="1" lang="zh-CN" altLang="en-US" sz="1400" b="1" dirty="0">
              <a:solidFill>
                <a:srgbClr val="474B4F">
                  <a:alpha val="66000"/>
                </a:srgbClr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30EC73F-553B-5F45-A068-42867776B978}"/>
              </a:ext>
            </a:extLst>
          </p:cNvPr>
          <p:cNvSpPr txBox="1"/>
          <p:nvPr/>
        </p:nvSpPr>
        <p:spPr>
          <a:xfrm>
            <a:off x="2603671" y="6079878"/>
            <a:ext cx="1631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12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Відстань розпізнавання обличчя</a:t>
            </a:r>
            <a:endParaRPr kumimoji="1" lang="zh-CN" altLang="en-US" sz="12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cxnSp>
        <p:nvCxnSpPr>
          <p:cNvPr id="21" name="直线连接符 20">
            <a:extLst>
              <a:ext uri="{FF2B5EF4-FFF2-40B4-BE49-F238E27FC236}">
                <a16:creationId xmlns:a16="http://schemas.microsoft.com/office/drawing/2014/main" id="{4F81A695-49D0-994F-9B68-22D0932F0C20}"/>
              </a:ext>
            </a:extLst>
          </p:cNvPr>
          <p:cNvCxnSpPr>
            <a:cxnSpLocks/>
          </p:cNvCxnSpPr>
          <p:nvPr/>
        </p:nvCxnSpPr>
        <p:spPr>
          <a:xfrm>
            <a:off x="1702663" y="5489109"/>
            <a:ext cx="0" cy="115200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0486E2AB-2804-654B-A610-9D91DDDD6009}"/>
              </a:ext>
            </a:extLst>
          </p:cNvPr>
          <p:cNvCxnSpPr>
            <a:cxnSpLocks/>
          </p:cNvCxnSpPr>
          <p:nvPr/>
        </p:nvCxnSpPr>
        <p:spPr>
          <a:xfrm>
            <a:off x="2603671" y="5489109"/>
            <a:ext cx="0" cy="115200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48A5CD60-703C-6341-BB73-53AF8E1BCAF4}"/>
              </a:ext>
            </a:extLst>
          </p:cNvPr>
          <p:cNvCxnSpPr>
            <a:cxnSpLocks/>
          </p:cNvCxnSpPr>
          <p:nvPr/>
        </p:nvCxnSpPr>
        <p:spPr>
          <a:xfrm>
            <a:off x="3813962" y="5489109"/>
            <a:ext cx="0" cy="115200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1C49F8D9-54AC-8942-8F60-A0B722B68639}"/>
              </a:ext>
            </a:extLst>
          </p:cNvPr>
          <p:cNvCxnSpPr>
            <a:cxnSpLocks/>
          </p:cNvCxnSpPr>
          <p:nvPr/>
        </p:nvCxnSpPr>
        <p:spPr>
          <a:xfrm>
            <a:off x="4809099" y="5469437"/>
            <a:ext cx="0" cy="115200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00C0B03E-B24D-E249-B873-66E99DA2FA7E}"/>
              </a:ext>
            </a:extLst>
          </p:cNvPr>
          <p:cNvCxnSpPr>
            <a:cxnSpLocks/>
          </p:cNvCxnSpPr>
          <p:nvPr/>
        </p:nvCxnSpPr>
        <p:spPr>
          <a:xfrm>
            <a:off x="5830435" y="5531334"/>
            <a:ext cx="0" cy="115200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9D0968B0-1C50-9549-ADD3-2BFF3854BF88}"/>
              </a:ext>
            </a:extLst>
          </p:cNvPr>
          <p:cNvCxnSpPr>
            <a:cxnSpLocks/>
          </p:cNvCxnSpPr>
          <p:nvPr/>
        </p:nvCxnSpPr>
        <p:spPr>
          <a:xfrm>
            <a:off x="7000080" y="5519756"/>
            <a:ext cx="0" cy="115200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1">
            <a:extLst>
              <a:ext uri="{FF2B5EF4-FFF2-40B4-BE49-F238E27FC236}">
                <a16:creationId xmlns:a16="http://schemas.microsoft.com/office/drawing/2014/main" id="{446FFFF6-B361-4B43-AFC5-283E7C05D69B}"/>
              </a:ext>
            </a:extLst>
          </p:cNvPr>
          <p:cNvCxnSpPr>
            <a:cxnSpLocks/>
          </p:cNvCxnSpPr>
          <p:nvPr/>
        </p:nvCxnSpPr>
        <p:spPr>
          <a:xfrm>
            <a:off x="703400" y="1110113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4ED3B52C-592A-4644-B9AB-086FED1B2147}"/>
              </a:ext>
            </a:extLst>
          </p:cNvPr>
          <p:cNvSpPr txBox="1"/>
          <p:nvPr/>
        </p:nvSpPr>
        <p:spPr>
          <a:xfrm>
            <a:off x="661052" y="418064"/>
            <a:ext cx="4345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ProFace X </a:t>
            </a:r>
            <a:r>
              <a:rPr kumimoji="1" lang="uk-UA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Серія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C9E3ADD-9170-7341-9E4D-F774A58ECE00}"/>
              </a:ext>
            </a:extLst>
          </p:cNvPr>
          <p:cNvSpPr/>
          <p:nvPr/>
        </p:nvSpPr>
        <p:spPr>
          <a:xfrm>
            <a:off x="605822" y="1162077"/>
            <a:ext cx="5777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Термінал</a:t>
            </a:r>
            <a:r>
              <a:rPr lang="ru-RU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розпізнавання</a:t>
            </a:r>
            <a:r>
              <a:rPr lang="ru-RU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обличчя</a:t>
            </a:r>
            <a:r>
              <a:rPr lang="ru-RU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, </a:t>
            </a:r>
            <a:r>
              <a:rPr lang="ru-RU" altLang="zh-CN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долоні</a:t>
            </a:r>
            <a:r>
              <a:rPr lang="ru-RU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 та</a:t>
            </a:r>
          </a:p>
          <a:p>
            <a:r>
              <a:rPr lang="ru-RU" altLang="zh-CN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виявлення</a:t>
            </a:r>
            <a:r>
              <a:rPr lang="ru-RU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температури</a:t>
            </a:r>
            <a:r>
              <a:rPr lang="ru-RU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2000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тіла</a:t>
            </a:r>
            <a:endParaRPr lang="zh-CN" altLang="en-US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E63CBBA-D28D-1E47-8192-C58E62539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891" y="4046872"/>
            <a:ext cx="407306" cy="40730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58074CF0-4D4A-274C-8EE0-B807F60E3AD4}"/>
              </a:ext>
            </a:extLst>
          </p:cNvPr>
          <p:cNvGrpSpPr/>
          <p:nvPr/>
        </p:nvGrpSpPr>
        <p:grpSpPr>
          <a:xfrm>
            <a:off x="2869202" y="2361692"/>
            <a:ext cx="1568628" cy="1481551"/>
            <a:chOff x="7704839" y="2091214"/>
            <a:chExt cx="1705572" cy="1610893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6F03BE15-323D-2246-8DE6-4CF7AED9F6E6}"/>
                </a:ext>
              </a:extLst>
            </p:cNvPr>
            <p:cNvSpPr/>
            <p:nvPr/>
          </p:nvSpPr>
          <p:spPr>
            <a:xfrm>
              <a:off x="7739479" y="2091214"/>
              <a:ext cx="1610893" cy="1610893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DE9F4EB8-8601-CE4D-9842-C88C72D7ED3A}"/>
                </a:ext>
              </a:extLst>
            </p:cNvPr>
            <p:cNvSpPr txBox="1"/>
            <p:nvPr/>
          </p:nvSpPr>
          <p:spPr>
            <a:xfrm>
              <a:off x="7704839" y="2619661"/>
              <a:ext cx="1705572" cy="535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30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~</a:t>
              </a:r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120</a:t>
              </a:r>
              <a:r>
                <a:rPr kumimoji="1" lang="uk-UA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см</a:t>
              </a:r>
              <a:endParaRPr kumimoji="1" lang="zh-CN" altLang="en-US" sz="16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B8A5CCC5-B02F-504A-9F52-3DC61FAEC3F9}"/>
              </a:ext>
            </a:extLst>
          </p:cNvPr>
          <p:cNvSpPr txBox="1"/>
          <p:nvPr/>
        </p:nvSpPr>
        <p:spPr>
          <a:xfrm>
            <a:off x="2753047" y="4456472"/>
            <a:ext cx="20560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uk-UA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Відстань вимірювання температури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4E318EA-2275-CA4C-9DB7-2F430572A6BF}"/>
              </a:ext>
            </a:extLst>
          </p:cNvPr>
          <p:cNvSpPr txBox="1"/>
          <p:nvPr/>
        </p:nvSpPr>
        <p:spPr>
          <a:xfrm>
            <a:off x="5050027" y="4608286"/>
            <a:ext cx="17991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1300" dirty="0">
                <a:solidFill>
                  <a:schemeClr val="bg1"/>
                </a:solidFill>
                <a:latin typeface="Myriad Pro Light" panose="020B0403030403020204" pitchFamily="34" charset="0"/>
              </a:rPr>
              <a:t>Робоча температура</a:t>
            </a:r>
            <a:endParaRPr kumimoji="1" lang="zh-CN" altLang="en-US" sz="13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17081C70-29FD-E84B-B18F-B01A4EC081E1}"/>
              </a:ext>
            </a:extLst>
          </p:cNvPr>
          <p:cNvSpPr txBox="1"/>
          <p:nvPr/>
        </p:nvSpPr>
        <p:spPr>
          <a:xfrm>
            <a:off x="787388" y="4569987"/>
            <a:ext cx="1596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Час вимірювання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D365EA48-FAA6-F14A-BD44-7BE6635AEFAA}"/>
              </a:ext>
            </a:extLst>
          </p:cNvPr>
          <p:cNvGrpSpPr/>
          <p:nvPr/>
        </p:nvGrpSpPr>
        <p:grpSpPr>
          <a:xfrm>
            <a:off x="508030" y="2361691"/>
            <a:ext cx="1907208" cy="1481551"/>
            <a:chOff x="5232009" y="2062648"/>
            <a:chExt cx="2073711" cy="1610893"/>
          </a:xfrm>
        </p:grpSpPr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1778E5B-B027-3843-8931-F43F9CBE5896}"/>
                </a:ext>
              </a:extLst>
            </p:cNvPr>
            <p:cNvSpPr/>
            <p:nvPr/>
          </p:nvSpPr>
          <p:spPr>
            <a:xfrm>
              <a:off x="5452143" y="2062648"/>
              <a:ext cx="1610893" cy="1610893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8470E816-5ECA-9242-9B6D-464F31913461}"/>
                </a:ext>
              </a:extLst>
            </p:cNvPr>
            <p:cNvSpPr txBox="1"/>
            <p:nvPr/>
          </p:nvSpPr>
          <p:spPr>
            <a:xfrm>
              <a:off x="5232009" y="2591095"/>
              <a:ext cx="207371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0.1</a:t>
              </a:r>
              <a:r>
                <a:rPr kumimoji="1" lang="uk-UA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с</a:t>
              </a:r>
              <a:endParaRPr kumimoji="1" lang="zh-CN" altLang="en-US" sz="26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F28E011-855F-CF49-8218-D40ED4C7BAF0}"/>
              </a:ext>
            </a:extLst>
          </p:cNvPr>
          <p:cNvGrpSpPr/>
          <p:nvPr/>
        </p:nvGrpSpPr>
        <p:grpSpPr>
          <a:xfrm>
            <a:off x="5089659" y="2348273"/>
            <a:ext cx="1481551" cy="1481551"/>
            <a:chOff x="9881508" y="2007441"/>
            <a:chExt cx="1610893" cy="1610893"/>
          </a:xfrm>
        </p:grpSpPr>
        <p:sp>
          <p:nvSpPr>
            <p:cNvPr id="42" name="椭圆 41">
              <a:extLst>
                <a:ext uri="{FF2B5EF4-FFF2-40B4-BE49-F238E27FC236}">
                  <a16:creationId xmlns:a16="http://schemas.microsoft.com/office/drawing/2014/main" id="{00F08B42-1B10-B54A-A8C5-644FDEE40C3C}"/>
                </a:ext>
              </a:extLst>
            </p:cNvPr>
            <p:cNvSpPr/>
            <p:nvPr/>
          </p:nvSpPr>
          <p:spPr>
            <a:xfrm>
              <a:off x="9881508" y="2007441"/>
              <a:ext cx="1610893" cy="1610893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7C4123C-3DB7-524F-A8A8-D4727069861C}"/>
                </a:ext>
              </a:extLst>
            </p:cNvPr>
            <p:cNvSpPr txBox="1"/>
            <p:nvPr/>
          </p:nvSpPr>
          <p:spPr>
            <a:xfrm>
              <a:off x="9922572" y="2535888"/>
              <a:ext cx="1528764" cy="535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16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°C~</a:t>
              </a:r>
              <a:r>
                <a:rPr kumimoji="1" lang="en-US" altLang="zh-CN" sz="2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35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°C</a:t>
              </a:r>
              <a:endParaRPr kumimoji="1" lang="zh-CN" altLang="en-US" sz="16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233CF741-FD10-454D-A5DE-EC9BE722C345}"/>
                </a:ext>
              </a:extLst>
            </p:cNvPr>
            <p:cNvSpPr/>
            <p:nvPr/>
          </p:nvSpPr>
          <p:spPr>
            <a:xfrm>
              <a:off x="9901306" y="3006909"/>
              <a:ext cx="1508604" cy="334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zh-CN" sz="1400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 (60.8 °F~95 °F)</a:t>
              </a:r>
              <a:endParaRPr kumimoji="1" lang="zh-CN" altLang="en-US" sz="1400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F02D0E8E-99D7-8347-956D-58BD8D2FCE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722" y="4046872"/>
            <a:ext cx="407306" cy="407306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F422479-D6E0-BD4C-9FB8-16F77D65E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640" y="4046872"/>
            <a:ext cx="407306" cy="407306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A2C4C4F9-82C5-7B46-93B0-DCC53205383E}"/>
              </a:ext>
            </a:extLst>
          </p:cNvPr>
          <p:cNvSpPr/>
          <p:nvPr/>
        </p:nvSpPr>
        <p:spPr>
          <a:xfrm>
            <a:off x="8217451" y="460371"/>
            <a:ext cx="11977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40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ProFace X [TI]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B7C77B02-3586-994E-86D3-CDD2CA72AEA1}"/>
              </a:ext>
            </a:extLst>
          </p:cNvPr>
          <p:cNvSpPr/>
          <p:nvPr/>
        </p:nvSpPr>
        <p:spPr>
          <a:xfrm>
            <a:off x="10350113" y="1871164"/>
            <a:ext cx="1265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sz="1400" dirty="0">
                <a:solidFill>
                  <a:schemeClr val="bg1"/>
                </a:solidFill>
                <a:effectLst/>
                <a:latin typeface="Myriad Pro" panose="020B0503030403020204" pitchFamily="34" charset="0"/>
              </a:rPr>
              <a:t>ProFace X [TD]</a:t>
            </a: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4B4F9AE-76BB-0942-A2AB-C5F7C9A9BB0F}"/>
              </a:ext>
            </a:extLst>
          </p:cNvPr>
          <p:cNvGrpSpPr/>
          <p:nvPr/>
        </p:nvGrpSpPr>
        <p:grpSpPr>
          <a:xfrm>
            <a:off x="4916523" y="4988037"/>
            <a:ext cx="1932676" cy="599135"/>
            <a:chOff x="4795314" y="5102641"/>
            <a:chExt cx="1932676" cy="599135"/>
          </a:xfrm>
          <a:effectLst>
            <a:outerShdw blurRad="381000" dist="635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9E8823A9-E314-1544-B162-928386157DCE}"/>
                </a:ext>
              </a:extLst>
            </p:cNvPr>
            <p:cNvSpPr/>
            <p:nvPr/>
          </p:nvSpPr>
          <p:spPr>
            <a:xfrm>
              <a:off x="4823682" y="5224831"/>
              <a:ext cx="1904308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454E5A5-EE9F-7A44-82AC-448A781F319F}"/>
                </a:ext>
              </a:extLst>
            </p:cNvPr>
            <p:cNvSpPr/>
            <p:nvPr/>
          </p:nvSpPr>
          <p:spPr>
            <a:xfrm>
              <a:off x="4795314" y="5102641"/>
              <a:ext cx="1872486" cy="532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16</a:t>
              </a:r>
              <a:r>
                <a:rPr kumimoji="1" lang="en-US" altLang="zh-CN" b="1" dirty="0">
                  <a:solidFill>
                    <a:srgbClr val="474B4F"/>
                  </a:solidFill>
                  <a:latin typeface="Myriad Pro Light" panose="020B0403030403020204" pitchFamily="34" charset="0"/>
                </a:rPr>
                <a:t> °C~32°C</a:t>
              </a:r>
              <a:endParaRPr kumimoji="1" lang="zh-CN" altLang="en-US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5A15CBA7-9953-3546-BB15-417025F6BEF6}"/>
              </a:ext>
            </a:extLst>
          </p:cNvPr>
          <p:cNvGrpSpPr/>
          <p:nvPr/>
        </p:nvGrpSpPr>
        <p:grpSpPr>
          <a:xfrm>
            <a:off x="2746585" y="4988037"/>
            <a:ext cx="1932676" cy="599135"/>
            <a:chOff x="2721116" y="5096410"/>
            <a:chExt cx="1932676" cy="599135"/>
          </a:xfrm>
          <a:effectLst>
            <a:outerShdw blurRad="381000" dist="635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A6250606-27E2-AC4A-A6C3-1A5A5D1235D8}"/>
                </a:ext>
              </a:extLst>
            </p:cNvPr>
            <p:cNvSpPr/>
            <p:nvPr/>
          </p:nvSpPr>
          <p:spPr>
            <a:xfrm>
              <a:off x="2749484" y="5218600"/>
              <a:ext cx="1904308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85BDAAD7-DDAB-5A4B-90DC-7E0268E5A2C1}"/>
                </a:ext>
              </a:extLst>
            </p:cNvPr>
            <p:cNvSpPr/>
            <p:nvPr/>
          </p:nvSpPr>
          <p:spPr>
            <a:xfrm>
              <a:off x="2721116" y="5096410"/>
              <a:ext cx="1872486" cy="532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25</a:t>
              </a:r>
              <a:r>
                <a:rPr kumimoji="1" lang="uk-UA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см</a:t>
              </a:r>
              <a:r>
                <a:rPr kumimoji="1" lang="en-US" altLang="zh-CN" b="1" dirty="0">
                  <a:solidFill>
                    <a:srgbClr val="474B4F"/>
                  </a:solidFill>
                  <a:latin typeface="Myriad Pro Light" panose="020B0403030403020204" pitchFamily="34" charset="0"/>
                </a:rPr>
                <a:t>~50</a:t>
              </a:r>
              <a:r>
                <a:rPr kumimoji="1" lang="uk-UA" altLang="zh-CN" b="1" dirty="0">
                  <a:solidFill>
                    <a:srgbClr val="474B4F"/>
                  </a:solidFill>
                  <a:latin typeface="Myriad Pro Light" panose="020B0403030403020204" pitchFamily="34" charset="0"/>
                </a:rPr>
                <a:t>см</a:t>
              </a:r>
              <a:endParaRPr kumimoji="1" lang="zh-CN" altLang="en-US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4F86F11D-C06C-BB48-9BC7-D3C19531FA92}"/>
              </a:ext>
            </a:extLst>
          </p:cNvPr>
          <p:cNvGrpSpPr/>
          <p:nvPr/>
        </p:nvGrpSpPr>
        <p:grpSpPr>
          <a:xfrm>
            <a:off x="562008" y="4988037"/>
            <a:ext cx="1932676" cy="599135"/>
            <a:chOff x="578135" y="5037205"/>
            <a:chExt cx="1932676" cy="599135"/>
          </a:xfrm>
          <a:effectLst>
            <a:outerShdw blurRad="381000" dist="635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02A5EDA6-95FB-2B44-AC53-5FD503768692}"/>
                </a:ext>
              </a:extLst>
            </p:cNvPr>
            <p:cNvSpPr/>
            <p:nvPr/>
          </p:nvSpPr>
          <p:spPr>
            <a:xfrm>
              <a:off x="606503" y="5159395"/>
              <a:ext cx="1904308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E404A81D-F231-ED40-B817-CF4F22E2D55C}"/>
                </a:ext>
              </a:extLst>
            </p:cNvPr>
            <p:cNvSpPr/>
            <p:nvPr/>
          </p:nvSpPr>
          <p:spPr>
            <a:xfrm>
              <a:off x="578135" y="5037205"/>
              <a:ext cx="1872486" cy="532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0.5</a:t>
              </a:r>
              <a:r>
                <a:rPr kumimoji="1" lang="uk-UA" altLang="zh-CN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с</a:t>
              </a:r>
              <a:endParaRPr kumimoji="1" lang="zh-CN" altLang="en-US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sp>
        <p:nvSpPr>
          <p:cNvPr id="64" name="矩形 63">
            <a:extLst>
              <a:ext uri="{FF2B5EF4-FFF2-40B4-BE49-F238E27FC236}">
                <a16:creationId xmlns:a16="http://schemas.microsoft.com/office/drawing/2014/main" id="{3677BE6F-F782-BC4C-9459-3E0B606696D4}"/>
              </a:ext>
            </a:extLst>
          </p:cNvPr>
          <p:cNvSpPr/>
          <p:nvPr/>
        </p:nvSpPr>
        <p:spPr>
          <a:xfrm>
            <a:off x="2833711" y="3252923"/>
            <a:ext cx="1387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kumimoji="1" lang="en-US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(0.98ft~3.94ft)</a:t>
            </a:r>
            <a:endParaRPr kumimoji="1"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85C2D67E-56A5-A74F-9A82-D20ADFE5A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96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">
            <a:extLst>
              <a:ext uri="{FF2B5EF4-FFF2-40B4-BE49-F238E27FC236}">
                <a16:creationId xmlns:a16="http://schemas.microsoft.com/office/drawing/2014/main" id="{8AFE0C35-C090-844B-8532-371457AF2AB1}"/>
              </a:ext>
            </a:extLst>
          </p:cNvPr>
          <p:cNvSpPr/>
          <p:nvPr/>
        </p:nvSpPr>
        <p:spPr>
          <a:xfrm flipH="1">
            <a:off x="1" y="-177023"/>
            <a:ext cx="12190412" cy="4292734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2A4879A3-BEF8-F54F-B72C-3105B71AA7B1}"/>
              </a:ext>
            </a:extLst>
          </p:cNvPr>
          <p:cNvSpPr/>
          <p:nvPr/>
        </p:nvSpPr>
        <p:spPr>
          <a:xfrm flipH="1">
            <a:off x="0" y="-177694"/>
            <a:ext cx="12190412" cy="4292734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24395E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22CE033-3DA4-5D4F-9C77-70BB685DEC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34" t="12429" r="31163" b="10855"/>
          <a:stretch/>
        </p:blipFill>
        <p:spPr>
          <a:xfrm>
            <a:off x="6491294" y="495744"/>
            <a:ext cx="3842924" cy="61517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238A08D-F8E3-5443-A4C7-C4A7082A46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757" t="9083" r="31490" b="14203"/>
          <a:stretch/>
        </p:blipFill>
        <p:spPr>
          <a:xfrm>
            <a:off x="8731692" y="538928"/>
            <a:ext cx="4736215" cy="6065411"/>
          </a:xfrm>
          <a:prstGeom prst="rect">
            <a:avLst/>
          </a:prstGeom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2E9C87C1-A9A0-3B44-B816-164DECEF2680}"/>
              </a:ext>
            </a:extLst>
          </p:cNvPr>
          <p:cNvSpPr/>
          <p:nvPr/>
        </p:nvSpPr>
        <p:spPr>
          <a:xfrm>
            <a:off x="594535" y="1883054"/>
            <a:ext cx="453685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RevFace10 [TI]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реалізує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швидке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точне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проведення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біометричної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автентичності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в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поєднанні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з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виявленням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оповіщеннями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для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користувачів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які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не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мають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масок, і тих,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хто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має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абнормальну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температуру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тіла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.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Це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також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підвищує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ефективність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скринінгу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натовпу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в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громадських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місцях</a:t>
            </a:r>
            <a:r>
              <a:rPr lang="ru-RU" altLang="zh-CN" sz="15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  <a:endParaRPr lang="zh-CN" altLang="en-US" sz="15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110741A5-7E17-4841-9781-CCE1D209B0F8}"/>
              </a:ext>
            </a:extLst>
          </p:cNvPr>
          <p:cNvSpPr/>
          <p:nvPr/>
        </p:nvSpPr>
        <p:spPr>
          <a:xfrm>
            <a:off x="594535" y="1186030"/>
            <a:ext cx="68137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Термінал розпізнавання обличчя та вимірювання температури, виявлення маски</a:t>
            </a:r>
            <a:endParaRPr lang="zh-CN" altLang="en-US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4E5B7012-EF17-9F4B-9B68-5D64E1166217}"/>
              </a:ext>
            </a:extLst>
          </p:cNvPr>
          <p:cNvSpPr txBox="1"/>
          <p:nvPr/>
        </p:nvSpPr>
        <p:spPr>
          <a:xfrm>
            <a:off x="594535" y="439187"/>
            <a:ext cx="5004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RevFace 10 [TI]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DE9143A-AAB9-AC48-A9FE-49AEA9B37610}"/>
              </a:ext>
            </a:extLst>
          </p:cNvPr>
          <p:cNvSpPr/>
          <p:nvPr/>
        </p:nvSpPr>
        <p:spPr>
          <a:xfrm>
            <a:off x="594535" y="4475308"/>
            <a:ext cx="5779817" cy="186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Неперевершена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швидкість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розпізнавання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обличчя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(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менше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0,2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секунди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).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2-мегапіксельна 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CMOS 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камера з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функцією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WDR.</a:t>
            </a:r>
            <a:endParaRPr lang="uk-UA" altLang="zh-CN" sz="1500" dirty="0">
              <a:solidFill>
                <a:srgbClr val="474B4F"/>
              </a:solidFill>
              <a:latin typeface="Myriad Pro Light" panose="020B0403030403020204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Алгоритм анти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спуфінгу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(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лазерні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кольорові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та ч / б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фотографії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), атак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відео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та 3D-маски.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Сумісний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із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турнікетами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ZKTeco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сторонніх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виробників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</a:rPr>
              <a:t>.</a:t>
            </a:r>
            <a:endParaRPr lang="zh-CN" altLang="en-US" sz="15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DF5F1FF3-AE56-0C4E-B19D-17F48FA83D7E}"/>
              </a:ext>
            </a:extLst>
          </p:cNvPr>
          <p:cNvSpPr/>
          <p:nvPr/>
        </p:nvSpPr>
        <p:spPr>
          <a:xfrm>
            <a:off x="4958783" y="2180947"/>
            <a:ext cx="1809520" cy="1809520"/>
          </a:xfrm>
          <a:prstGeom prst="ellipse">
            <a:avLst/>
          </a:prstGeom>
          <a:gradFill>
            <a:gsLst>
              <a:gs pos="0">
                <a:srgbClr val="7AC143"/>
              </a:gs>
              <a:gs pos="100000">
                <a:srgbClr val="5B8730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4445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620B9D25-73C1-4D41-8434-6C6273831449}"/>
              </a:ext>
            </a:extLst>
          </p:cNvPr>
          <p:cNvSpPr txBox="1"/>
          <p:nvPr/>
        </p:nvSpPr>
        <p:spPr>
          <a:xfrm>
            <a:off x="4958784" y="2854875"/>
            <a:ext cx="1883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uk-UA" altLang="zh-CN" sz="24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Незабаром</a:t>
            </a:r>
            <a:endParaRPr kumimoji="1" lang="zh-CN" altLang="en-US" sz="33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cxnSp>
        <p:nvCxnSpPr>
          <p:cNvPr id="84" name="Straight Connector 11">
            <a:extLst>
              <a:ext uri="{FF2B5EF4-FFF2-40B4-BE49-F238E27FC236}">
                <a16:creationId xmlns:a16="http://schemas.microsoft.com/office/drawing/2014/main" id="{AA6A7F7D-6CE2-AE49-860E-A20B384C5698}"/>
              </a:ext>
            </a:extLst>
          </p:cNvPr>
          <p:cNvCxnSpPr>
            <a:cxnSpLocks/>
          </p:cNvCxnSpPr>
          <p:nvPr/>
        </p:nvCxnSpPr>
        <p:spPr>
          <a:xfrm>
            <a:off x="731838" y="1075783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D06AA371-641D-974D-91B0-B75E71C20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63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5E830D-6A63-1E47-8E56-C855BC6CE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681" y="2404776"/>
            <a:ext cx="3616205" cy="35426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D764145-D4DC-AD45-BD4E-4FF8267FF347}"/>
              </a:ext>
            </a:extLst>
          </p:cNvPr>
          <p:cNvSpPr txBox="1"/>
          <p:nvPr/>
        </p:nvSpPr>
        <p:spPr>
          <a:xfrm>
            <a:off x="7167154" y="2717631"/>
            <a:ext cx="4933767" cy="42053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Підтримка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виявлення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тіла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та маски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Швидке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та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точне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розпізнавання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обличчя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в видимому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світлі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із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широким кутом допуску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Висока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швидкість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розпізнавання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обличчя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0,3 с.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Сервомотор -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більша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швидкість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відкриття</a:t>
            </a:r>
            <a:endParaRPr lang="ru-RU" altLang="zh-CN" sz="1600" dirty="0">
              <a:solidFill>
                <a:srgbClr val="7AC143"/>
              </a:solidFill>
              <a:latin typeface="Myriad Pro Light" panose="020B0403030403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Більш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висока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міцність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для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більш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тривалого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життєвого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циклу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Двонаправлене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управління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роботою</a:t>
            </a:r>
            <a:endParaRPr lang="ru-RU" altLang="zh-CN" sz="1600" dirty="0">
              <a:solidFill>
                <a:srgbClr val="7AC143"/>
              </a:solidFill>
              <a:latin typeface="Myriad Pro Light" panose="020B0403030403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Зручне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встановлення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обслуговування</a:t>
            </a:r>
            <a:endParaRPr lang="ru-RU" altLang="zh-CN" sz="1600" dirty="0">
              <a:solidFill>
                <a:srgbClr val="7AC143"/>
              </a:solidFill>
              <a:latin typeface="Myriad Pro Light" panose="020B0403030403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Різні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додаткові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панелі</a:t>
            </a:r>
            <a:endParaRPr lang="ru-RU" altLang="zh-CN" sz="1600" dirty="0">
              <a:solidFill>
                <a:srgbClr val="7AC143"/>
              </a:solidFill>
              <a:latin typeface="Myriad Pro Light" panose="020B0403030403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Аварійний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режим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дозволяє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вільний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доступ у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разі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відключення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живлення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або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аварійних</a:t>
            </a:r>
            <a:r>
              <a:rPr lang="ru-RU" altLang="zh-CN" sz="1600" dirty="0">
                <a:solidFill>
                  <a:srgbClr val="7AC143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rgbClr val="7AC143"/>
                </a:solidFill>
                <a:latin typeface="Myriad Pro Light" panose="020B0403030403020204" pitchFamily="34" charset="0"/>
              </a:rPr>
              <a:t>ситуацій</a:t>
            </a:r>
            <a:endParaRPr lang="zh-CN" altLang="en-US" sz="16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endParaRPr lang="zh-CN" altLang="en-US" sz="16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465CCE-C2A7-7C41-A90E-5A45AFDA7C35}"/>
              </a:ext>
            </a:extLst>
          </p:cNvPr>
          <p:cNvSpPr txBox="1"/>
          <p:nvPr/>
        </p:nvSpPr>
        <p:spPr>
          <a:xfrm>
            <a:off x="0" y="2682061"/>
            <a:ext cx="3405281" cy="9552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Вбудований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термінал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розпізнавання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обличчя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видимого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світла</a:t>
            </a:r>
            <a:endParaRPr lang="zh-CN" altLang="en-US" sz="16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F0977B-35E8-ED43-AD40-C3018F0D9A56}"/>
              </a:ext>
            </a:extLst>
          </p:cNvPr>
          <p:cNvSpPr txBox="1"/>
          <p:nvPr/>
        </p:nvSpPr>
        <p:spPr>
          <a:xfrm>
            <a:off x="-423281" y="3635017"/>
            <a:ext cx="3828562" cy="6606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10 пар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інфрачервоних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датчиків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для</a:t>
            </a:r>
          </a:p>
          <a:p>
            <a:pPr algn="r">
              <a:lnSpc>
                <a:spcPct val="120000"/>
              </a:lnSpc>
            </a:pP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детекції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доступу хвостиком</a:t>
            </a:r>
            <a:endParaRPr lang="zh-CN" altLang="en-US" sz="16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2C09B42-BC9F-2D40-9A16-D0AFA9B8065A}"/>
              </a:ext>
            </a:extLst>
          </p:cNvPr>
          <p:cNvSpPr txBox="1"/>
          <p:nvPr/>
        </p:nvSpPr>
        <p:spPr>
          <a:xfrm>
            <a:off x="-423281" y="4533845"/>
            <a:ext cx="3828562" cy="3651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Корпус з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нержавіючої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сталі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en-US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SUS304</a:t>
            </a:r>
            <a:endParaRPr lang="zh-CN" altLang="en-US" sz="16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52F34C4-ED70-BB4C-9724-E4C1C6D8D3CB}"/>
              </a:ext>
            </a:extLst>
          </p:cNvPr>
          <p:cNvSpPr txBox="1"/>
          <p:nvPr/>
        </p:nvSpPr>
        <p:spPr>
          <a:xfrm>
            <a:off x="330425" y="5229947"/>
            <a:ext cx="3074856" cy="6613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Світлодіодний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прохідний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індикатор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в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обох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напрямках</a:t>
            </a:r>
            <a:endParaRPr lang="zh-CN" altLang="en-US" sz="16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B633D31-0C0F-1B45-AB6E-780BB0B99975}"/>
              </a:ext>
            </a:extLst>
          </p:cNvPr>
          <p:cNvSpPr/>
          <p:nvPr/>
        </p:nvSpPr>
        <p:spPr>
          <a:xfrm>
            <a:off x="5613531" y="3118230"/>
            <a:ext cx="169195" cy="169195"/>
          </a:xfrm>
          <a:prstGeom prst="ellipse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Myriad Pro" panose="020B0503030403020204" pitchFamily="34" charset="0"/>
            </a:endParaRPr>
          </a:p>
        </p:txBody>
      </p:sp>
      <p:cxnSp>
        <p:nvCxnSpPr>
          <p:cNvPr id="13" name="肘形连接符 12">
            <a:extLst>
              <a:ext uri="{FF2B5EF4-FFF2-40B4-BE49-F238E27FC236}">
                <a16:creationId xmlns:a16="http://schemas.microsoft.com/office/drawing/2014/main" id="{BEE7F6F7-3435-4D40-AA35-68908335C999}"/>
              </a:ext>
            </a:extLst>
          </p:cNvPr>
          <p:cNvCxnSpPr>
            <a:stCxn id="12" idx="0"/>
          </p:cNvCxnSpPr>
          <p:nvPr/>
        </p:nvCxnSpPr>
        <p:spPr>
          <a:xfrm rot="16200000" flipV="1">
            <a:off x="4444021" y="1864122"/>
            <a:ext cx="215368" cy="2292848"/>
          </a:xfrm>
          <a:prstGeom prst="bentConnector2">
            <a:avLst/>
          </a:prstGeom>
          <a:ln>
            <a:solidFill>
              <a:srgbClr val="7AC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>
            <a:extLst>
              <a:ext uri="{FF2B5EF4-FFF2-40B4-BE49-F238E27FC236}">
                <a16:creationId xmlns:a16="http://schemas.microsoft.com/office/drawing/2014/main" id="{14EB749E-BE92-1741-9232-0B4156FBC508}"/>
              </a:ext>
            </a:extLst>
          </p:cNvPr>
          <p:cNvSpPr/>
          <p:nvPr/>
        </p:nvSpPr>
        <p:spPr>
          <a:xfrm>
            <a:off x="5350148" y="3760750"/>
            <a:ext cx="169195" cy="169195"/>
          </a:xfrm>
          <a:prstGeom prst="ellipse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Myriad Pro" panose="020B0503030403020204" pitchFamily="34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FE909EC-7AD0-9146-A8B7-4E8EFD06DC61}"/>
              </a:ext>
            </a:extLst>
          </p:cNvPr>
          <p:cNvSpPr/>
          <p:nvPr/>
        </p:nvSpPr>
        <p:spPr>
          <a:xfrm>
            <a:off x="5189492" y="3944174"/>
            <a:ext cx="169195" cy="169195"/>
          </a:xfrm>
          <a:prstGeom prst="ellipse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Myriad Pro" panose="020B0503030403020204" pitchFamily="34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04C025D5-8D24-1047-80A6-6332DF9BEDB2}"/>
              </a:ext>
            </a:extLst>
          </p:cNvPr>
          <p:cNvSpPr/>
          <p:nvPr/>
        </p:nvSpPr>
        <p:spPr>
          <a:xfrm>
            <a:off x="3742523" y="4673359"/>
            <a:ext cx="169195" cy="169195"/>
          </a:xfrm>
          <a:prstGeom prst="ellipse">
            <a:avLst/>
          </a:prstGeom>
          <a:solidFill>
            <a:srgbClr val="7AC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Myriad Pro" panose="020B0503030403020204" pitchFamily="34" charset="0"/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FAECA014-C59C-E044-883D-FF77CA2CDD87}"/>
              </a:ext>
            </a:extLst>
          </p:cNvPr>
          <p:cNvCxnSpPr/>
          <p:nvPr/>
        </p:nvCxnSpPr>
        <p:spPr>
          <a:xfrm flipH="1">
            <a:off x="3439168" y="4757956"/>
            <a:ext cx="337242" cy="1"/>
          </a:xfrm>
          <a:prstGeom prst="line">
            <a:avLst/>
          </a:prstGeom>
          <a:ln>
            <a:solidFill>
              <a:srgbClr val="7AC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B9C5DD3B-2CEA-8B4D-BA41-104E925A71C1}"/>
              </a:ext>
            </a:extLst>
          </p:cNvPr>
          <p:cNvCxnSpPr>
            <a:stCxn id="14" idx="2"/>
          </p:cNvCxnSpPr>
          <p:nvPr/>
        </p:nvCxnSpPr>
        <p:spPr>
          <a:xfrm flipH="1">
            <a:off x="3405281" y="3845348"/>
            <a:ext cx="1944867" cy="0"/>
          </a:xfrm>
          <a:prstGeom prst="line">
            <a:avLst/>
          </a:prstGeom>
          <a:ln>
            <a:solidFill>
              <a:srgbClr val="7AC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图片 32">
            <a:extLst>
              <a:ext uri="{FF2B5EF4-FFF2-40B4-BE49-F238E27FC236}">
                <a16:creationId xmlns:a16="http://schemas.microsoft.com/office/drawing/2014/main" id="{F7A013CA-9B62-E04E-87AC-69E5D3B328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2504" y="-9210"/>
            <a:ext cx="6074844" cy="2511604"/>
          </a:xfrm>
          <a:custGeom>
            <a:avLst/>
            <a:gdLst>
              <a:gd name="connsiteX0" fmla="*/ 0 w 6074844"/>
              <a:gd name="connsiteY0" fmla="*/ 0 h 2511604"/>
              <a:gd name="connsiteX1" fmla="*/ 6074844 w 6074844"/>
              <a:gd name="connsiteY1" fmla="*/ 0 h 2511604"/>
              <a:gd name="connsiteX2" fmla="*/ 6074844 w 6074844"/>
              <a:gd name="connsiteY2" fmla="*/ 2181491 h 2511604"/>
              <a:gd name="connsiteX3" fmla="*/ 5820141 w 6074844"/>
              <a:gd name="connsiteY3" fmla="*/ 2272687 h 2511604"/>
              <a:gd name="connsiteX4" fmla="*/ 4298992 w 6074844"/>
              <a:gd name="connsiteY4" fmla="*/ 2511604 h 2511604"/>
              <a:gd name="connsiteX5" fmla="*/ 214234 w 6074844"/>
              <a:gd name="connsiteY5" fmla="*/ 346837 h 2511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74844" h="2511604">
                <a:moveTo>
                  <a:pt x="0" y="0"/>
                </a:moveTo>
                <a:lnTo>
                  <a:pt x="6074844" y="0"/>
                </a:lnTo>
                <a:lnTo>
                  <a:pt x="6074844" y="2181491"/>
                </a:lnTo>
                <a:lnTo>
                  <a:pt x="5820141" y="2272687"/>
                </a:lnTo>
                <a:cubicBezTo>
                  <a:pt x="5340993" y="2427797"/>
                  <a:pt x="4829776" y="2511604"/>
                  <a:pt x="4298992" y="2511604"/>
                </a:cubicBezTo>
                <a:cubicBezTo>
                  <a:pt x="2600484" y="2511604"/>
                  <a:pt x="1102344" y="1653412"/>
                  <a:pt x="214234" y="346837"/>
                </a:cubicBezTo>
                <a:close/>
              </a:path>
            </a:pathLst>
          </a:custGeom>
          <a:effectLst>
            <a:outerShdw blurRad="444500" dist="63500" dir="5400000" algn="t" rotWithShape="0">
              <a:prstClr val="black">
                <a:alpha val="16000"/>
              </a:prst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24A819E-3E25-FA4B-84B1-4DAB46044F6B}"/>
              </a:ext>
            </a:extLst>
          </p:cNvPr>
          <p:cNvSpPr txBox="1"/>
          <p:nvPr/>
        </p:nvSpPr>
        <p:spPr>
          <a:xfrm>
            <a:off x="632910" y="552348"/>
            <a:ext cx="628700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000" b="1" dirty="0">
                <a:solidFill>
                  <a:srgbClr val="474B4F"/>
                </a:solidFill>
                <a:cs typeface="Myriad Pro" panose="020B0503030403020204" pitchFamily="34" charset="0"/>
              </a:rPr>
              <a:t>SBTL8033</a:t>
            </a:r>
            <a:r>
              <a:rPr lang="en-US" altLang="zh-CN" sz="3000" b="1" dirty="0">
                <a:solidFill>
                  <a:srgbClr val="474B4F"/>
                </a:solidFill>
                <a:cs typeface="Myriad Pro" panose="020B0503030403020204" pitchFamily="34" charset="0"/>
              </a:rPr>
              <a:t>+ProFace X[TD/TI]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BA00B60-D8A2-2D40-8A2C-1AE2597189AF}"/>
              </a:ext>
            </a:extLst>
          </p:cNvPr>
          <p:cNvSpPr txBox="1"/>
          <p:nvPr/>
        </p:nvSpPr>
        <p:spPr>
          <a:xfrm>
            <a:off x="634772" y="1246592"/>
            <a:ext cx="587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2000" dirty="0">
                <a:solidFill>
                  <a:srgbClr val="474B4F"/>
                </a:solidFill>
                <a:latin typeface="Myriad Pro" panose="020B0503030403020204" pitchFamily="34" charset="0"/>
              </a:rPr>
              <a:t>Безконтактний турнікет з виявленням температури</a:t>
            </a:r>
            <a:endParaRPr kumimoji="1" lang="zh-CN" altLang="en-US" sz="2000" dirty="0">
              <a:solidFill>
                <a:srgbClr val="474B4F"/>
              </a:solidFill>
              <a:latin typeface="Myriad Pro" panose="020B0503030403020204" pitchFamily="34" charset="0"/>
            </a:endParaRPr>
          </a:p>
        </p:txBody>
      </p:sp>
      <p:cxnSp>
        <p:nvCxnSpPr>
          <p:cNvPr id="30" name="Straight Connector 11">
            <a:extLst>
              <a:ext uri="{FF2B5EF4-FFF2-40B4-BE49-F238E27FC236}">
                <a16:creationId xmlns:a16="http://schemas.microsoft.com/office/drawing/2014/main" id="{515E56AF-F133-C54F-9AA4-1BD06183CB25}"/>
              </a:ext>
            </a:extLst>
          </p:cNvPr>
          <p:cNvCxnSpPr>
            <a:cxnSpLocks/>
          </p:cNvCxnSpPr>
          <p:nvPr/>
        </p:nvCxnSpPr>
        <p:spPr>
          <a:xfrm>
            <a:off x="787809" y="1132660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>
            <a:extLst>
              <a:ext uri="{FF2B5EF4-FFF2-40B4-BE49-F238E27FC236}">
                <a16:creationId xmlns:a16="http://schemas.microsoft.com/office/drawing/2014/main" id="{35FFAB77-7A0B-DA44-B41B-58532207437E}"/>
              </a:ext>
            </a:extLst>
          </p:cNvPr>
          <p:cNvCxnSpPr/>
          <p:nvPr/>
        </p:nvCxnSpPr>
        <p:spPr>
          <a:xfrm rot="5400000">
            <a:off x="3671028" y="3894399"/>
            <a:ext cx="1413372" cy="1768448"/>
          </a:xfrm>
          <a:prstGeom prst="bentConnector2">
            <a:avLst/>
          </a:prstGeom>
          <a:ln>
            <a:solidFill>
              <a:srgbClr val="7AC1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C011C202-E825-0445-BFD1-899579425E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46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>
            <a:extLst>
              <a:ext uri="{FF2B5EF4-FFF2-40B4-BE49-F238E27FC236}">
                <a16:creationId xmlns:a16="http://schemas.microsoft.com/office/drawing/2014/main" id="{948B8AB2-E242-F841-B865-2BE7C47D795A}"/>
              </a:ext>
            </a:extLst>
          </p:cNvPr>
          <p:cNvSpPr/>
          <p:nvPr/>
        </p:nvSpPr>
        <p:spPr>
          <a:xfrm>
            <a:off x="789157" y="5885000"/>
            <a:ext cx="2242192" cy="731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uk-UA" altLang="zh-CN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Персонал підходить до пристрою</a:t>
            </a:r>
            <a:endParaRPr lang="zh-CN" altLang="en-US" dirty="0">
              <a:solidFill>
                <a:srgbClr val="474B4F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424A004-B4B6-4544-B71E-51E36BD96FD1}"/>
              </a:ext>
            </a:extLst>
          </p:cNvPr>
          <p:cNvSpPr txBox="1"/>
          <p:nvPr/>
        </p:nvSpPr>
        <p:spPr>
          <a:xfrm>
            <a:off x="1988509" y="1665848"/>
            <a:ext cx="2659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Захоплення</a:t>
            </a:r>
            <a:r>
              <a:rPr kumimoji="1" lang="ru-RU" altLang="zh-CN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обличчя</a:t>
            </a:r>
            <a:r>
              <a:rPr kumimoji="1" lang="ru-RU" altLang="zh-CN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та </a:t>
            </a:r>
            <a:r>
              <a:rPr kumimoji="1" lang="ru-RU" altLang="zh-CN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виявлення</a:t>
            </a:r>
            <a:r>
              <a:rPr kumimoji="1" lang="ru-RU" altLang="zh-CN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температури</a:t>
            </a:r>
            <a:endParaRPr kumimoji="1" lang="zh-CN" altLang="en-US" dirty="0">
              <a:solidFill>
                <a:srgbClr val="474B4F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5A814DC-2C55-5C46-B6AC-50D6CF35DE6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39254" y="5868527"/>
            <a:ext cx="2466264" cy="448322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 fontScale="85000"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r>
              <a:rPr lang="uk-UA" altLang="zh-CN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</a:rPr>
              <a:t>Опрацювання алгоритмом</a:t>
            </a:r>
            <a:endParaRPr lang="zh-CN" altLang="en-US" dirty="0">
              <a:solidFill>
                <a:srgbClr val="474B4F"/>
              </a:solidFill>
              <a:latin typeface="Myriad Pro" panose="020B0503030403020204" pitchFamily="34" charset="0"/>
              <a:ea typeface="Myriad Pro" panose="020B0503030403020204" pitchFamily="34" charset="0"/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ADF38FE-A15D-B544-AA8E-78588440E8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499358" y="1612368"/>
            <a:ext cx="2063739" cy="304858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uk-UA" altLang="zh-CN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</a:rPr>
              <a:t>Відкриття бар</a:t>
            </a:r>
            <a:r>
              <a:rPr lang="en-US" altLang="zh-CN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</a:rPr>
              <a:t>’</a:t>
            </a:r>
            <a:r>
              <a:rPr lang="uk-UA" altLang="zh-CN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</a:rPr>
              <a:t>єру</a:t>
            </a:r>
            <a:endParaRPr lang="en-US" altLang="zh-CN" dirty="0">
              <a:solidFill>
                <a:srgbClr val="474B4F"/>
              </a:solidFill>
              <a:latin typeface="Myriad Pro" panose="020B0503030403020204" pitchFamily="34" charset="0"/>
              <a:ea typeface="Myriad Pro" panose="020B0503030403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3AEFB1C-7C4D-7C4B-BA1C-2D9D40F0C465}"/>
              </a:ext>
            </a:extLst>
          </p:cNvPr>
          <p:cNvSpPr txBox="1"/>
          <p:nvPr/>
        </p:nvSpPr>
        <p:spPr>
          <a:xfrm>
            <a:off x="5860442" y="1547894"/>
            <a:ext cx="2242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Порівняння</a:t>
            </a:r>
            <a:r>
              <a:rPr kumimoji="1" lang="ru-RU" altLang="zh-CN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обличчя</a:t>
            </a:r>
            <a:endParaRPr kumimoji="1" lang="zh-CN" altLang="en-US" dirty="0">
              <a:solidFill>
                <a:srgbClr val="474B4F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F069AFC-472C-3547-B2B5-D688A32D75F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11071" y="5960216"/>
            <a:ext cx="3791772" cy="398869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defTabSz="914400">
              <a:lnSpc>
                <a:spcPct val="120000"/>
              </a:lnSpc>
            </a:pPr>
            <a:r>
              <a:rPr kumimoji="1" lang="ru-RU" altLang="zh-CN" dirty="0">
                <a:solidFill>
                  <a:srgbClr val="474B4F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rPr>
              <a:t>Модуль температурного </a:t>
            </a:r>
            <a:r>
              <a:rPr kumimoji="1" lang="ru-RU" altLang="zh-CN" dirty="0" err="1">
                <a:solidFill>
                  <a:srgbClr val="474B4F"/>
                </a:solidFill>
                <a:latin typeface="Myriad Pro" panose="020B0503030403020204" pitchFamily="34" charset="0"/>
                <a:ea typeface="+mn-ea"/>
                <a:cs typeface="Myriad Pro" panose="020B0503030403020204" pitchFamily="34" charset="0"/>
              </a:rPr>
              <a:t>виявлення</a:t>
            </a:r>
            <a:endParaRPr kumimoji="1" lang="zh-CN" altLang="en-US" dirty="0">
              <a:solidFill>
                <a:srgbClr val="474B4F"/>
              </a:solidFill>
              <a:latin typeface="Myriad Pro" panose="020B0503030403020204" pitchFamily="34" charset="0"/>
              <a:ea typeface="+mn-ea"/>
              <a:cs typeface="Myriad Pro" panose="020B0503030403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4082C9FC-B37B-724B-8076-2D8D94154E2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62619" y="1885718"/>
            <a:ext cx="2107284" cy="420011"/>
          </a:xfrm>
          <a:prstGeom prst="rect">
            <a:avLst/>
          </a:prstGeom>
          <a:noFill/>
        </p:spPr>
        <p:txBody>
          <a:bodyPr wrap="square" lIns="90000" tIns="0" rIns="90000" bIns="46800">
            <a:no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ctr"/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Порівняння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 з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даними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 в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базі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даних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ea typeface="Myriad Pro" panose="020B0503030403020204" pitchFamily="34" charset="0"/>
              </a:rPr>
              <a:t>обличчь</a:t>
            </a:r>
            <a:endParaRPr lang="zh-CN" altLang="en-US" sz="1400" dirty="0">
              <a:solidFill>
                <a:srgbClr val="474B4F"/>
              </a:solidFill>
              <a:latin typeface="Myriad Pro Light" panose="020B0403030403020204" pitchFamily="34" charset="0"/>
              <a:ea typeface="Myriad Pro" panose="020B0503030403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BCC35FC7-2977-8541-954C-E9839B1B9928}"/>
              </a:ext>
            </a:extLst>
          </p:cNvPr>
          <p:cNvSpPr/>
          <p:nvPr/>
        </p:nvSpPr>
        <p:spPr>
          <a:xfrm>
            <a:off x="8316686" y="1869624"/>
            <a:ext cx="3633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Доступ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надано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користувач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виявлений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із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нормальною температурою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тіла</a:t>
            </a:r>
            <a:endParaRPr lang="zh-CN" altLang="en-US" sz="14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1E46DAC-91E0-E346-8F50-679E7F5FFA43}"/>
              </a:ext>
            </a:extLst>
          </p:cNvPr>
          <p:cNvGrpSpPr/>
          <p:nvPr/>
        </p:nvGrpSpPr>
        <p:grpSpPr>
          <a:xfrm>
            <a:off x="458259" y="2969278"/>
            <a:ext cx="11308941" cy="2063481"/>
            <a:chOff x="447809" y="1525751"/>
            <a:chExt cx="11308941" cy="206348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21EE4BA-FD9A-0B46-96C9-82F3D5046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2406" y="2006355"/>
              <a:ext cx="1451763" cy="625028"/>
            </a:xfrm>
            <a:custGeom>
              <a:avLst/>
              <a:gdLst>
                <a:gd name="T0" fmla="*/ 542 w 548"/>
                <a:gd name="T1" fmla="*/ 171 h 189"/>
                <a:gd name="T2" fmla="*/ 548 w 548"/>
                <a:gd name="T3" fmla="*/ 149 h 189"/>
                <a:gd name="T4" fmla="*/ 449 w 548"/>
                <a:gd name="T5" fmla="*/ 83 h 189"/>
                <a:gd name="T6" fmla="*/ 273 w 548"/>
                <a:gd name="T7" fmla="*/ 0 h 189"/>
                <a:gd name="T8" fmla="*/ 98 w 548"/>
                <a:gd name="T9" fmla="*/ 83 h 189"/>
                <a:gd name="T10" fmla="*/ 0 w 548"/>
                <a:gd name="T11" fmla="*/ 148 h 189"/>
                <a:gd name="T12" fmla="*/ 7 w 548"/>
                <a:gd name="T13" fmla="*/ 176 h 189"/>
                <a:gd name="T14" fmla="*/ 6 w 548"/>
                <a:gd name="T15" fmla="*/ 188 h 189"/>
                <a:gd name="T16" fmla="*/ 125 w 548"/>
                <a:gd name="T17" fmla="*/ 112 h 189"/>
                <a:gd name="T18" fmla="*/ 273 w 548"/>
                <a:gd name="T19" fmla="*/ 40 h 189"/>
                <a:gd name="T20" fmla="*/ 421 w 548"/>
                <a:gd name="T21" fmla="*/ 112 h 189"/>
                <a:gd name="T22" fmla="*/ 543 w 548"/>
                <a:gd name="T23" fmla="*/ 189 h 189"/>
                <a:gd name="T24" fmla="*/ 542 w 548"/>
                <a:gd name="T25" fmla="*/ 17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189">
                  <a:moveTo>
                    <a:pt x="542" y="171"/>
                  </a:moveTo>
                  <a:cubicBezTo>
                    <a:pt x="542" y="163"/>
                    <a:pt x="545" y="156"/>
                    <a:pt x="548" y="149"/>
                  </a:cubicBezTo>
                  <a:cubicBezTo>
                    <a:pt x="506" y="138"/>
                    <a:pt x="479" y="112"/>
                    <a:pt x="449" y="83"/>
                  </a:cubicBezTo>
                  <a:cubicBezTo>
                    <a:pt x="408" y="44"/>
                    <a:pt x="362" y="0"/>
                    <a:pt x="273" y="0"/>
                  </a:cubicBezTo>
                  <a:cubicBezTo>
                    <a:pt x="184" y="0"/>
                    <a:pt x="138" y="44"/>
                    <a:pt x="98" y="83"/>
                  </a:cubicBezTo>
                  <a:cubicBezTo>
                    <a:pt x="68" y="111"/>
                    <a:pt x="41" y="137"/>
                    <a:pt x="0" y="148"/>
                  </a:cubicBezTo>
                  <a:cubicBezTo>
                    <a:pt x="5" y="157"/>
                    <a:pt x="7" y="166"/>
                    <a:pt x="7" y="176"/>
                  </a:cubicBezTo>
                  <a:cubicBezTo>
                    <a:pt x="7" y="180"/>
                    <a:pt x="7" y="184"/>
                    <a:pt x="6" y="188"/>
                  </a:cubicBezTo>
                  <a:cubicBezTo>
                    <a:pt x="60" y="174"/>
                    <a:pt x="94" y="142"/>
                    <a:pt x="125" y="112"/>
                  </a:cubicBezTo>
                  <a:cubicBezTo>
                    <a:pt x="165" y="73"/>
                    <a:pt x="200" y="40"/>
                    <a:pt x="273" y="40"/>
                  </a:cubicBezTo>
                  <a:cubicBezTo>
                    <a:pt x="346" y="40"/>
                    <a:pt x="381" y="73"/>
                    <a:pt x="421" y="112"/>
                  </a:cubicBezTo>
                  <a:cubicBezTo>
                    <a:pt x="452" y="142"/>
                    <a:pt x="487" y="176"/>
                    <a:pt x="543" y="189"/>
                  </a:cubicBezTo>
                  <a:cubicBezTo>
                    <a:pt x="542" y="183"/>
                    <a:pt x="541" y="177"/>
                    <a:pt x="542" y="171"/>
                  </a:cubicBezTo>
                  <a:close/>
                </a:path>
              </a:pathLst>
            </a:custGeom>
            <a:gradFill>
              <a:gsLst>
                <a:gs pos="0">
                  <a:srgbClr val="7AC143"/>
                </a:gs>
                <a:gs pos="98000">
                  <a:srgbClr val="5B8730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E36C1CED-81E2-E145-9C28-0DABD6FFC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184" y="2000787"/>
              <a:ext cx="1450642" cy="630596"/>
            </a:xfrm>
            <a:custGeom>
              <a:avLst/>
              <a:gdLst>
                <a:gd name="T0" fmla="*/ 540 w 548"/>
                <a:gd name="T1" fmla="*/ 171 h 191"/>
                <a:gd name="T2" fmla="*/ 548 w 548"/>
                <a:gd name="T3" fmla="*/ 147 h 191"/>
                <a:gd name="T4" fmla="*/ 456 w 548"/>
                <a:gd name="T5" fmla="*/ 83 h 191"/>
                <a:gd name="T6" fmla="*/ 281 w 548"/>
                <a:gd name="T7" fmla="*/ 0 h 191"/>
                <a:gd name="T8" fmla="*/ 105 w 548"/>
                <a:gd name="T9" fmla="*/ 83 h 191"/>
                <a:gd name="T10" fmla="*/ 0 w 548"/>
                <a:gd name="T11" fmla="*/ 151 h 191"/>
                <a:gd name="T12" fmla="*/ 6 w 548"/>
                <a:gd name="T13" fmla="*/ 176 h 191"/>
                <a:gd name="T14" fmla="*/ 4 w 548"/>
                <a:gd name="T15" fmla="*/ 191 h 191"/>
                <a:gd name="T16" fmla="*/ 133 w 548"/>
                <a:gd name="T17" fmla="*/ 112 h 191"/>
                <a:gd name="T18" fmla="*/ 281 w 548"/>
                <a:gd name="T19" fmla="*/ 40 h 191"/>
                <a:gd name="T20" fmla="*/ 429 w 548"/>
                <a:gd name="T21" fmla="*/ 112 h 191"/>
                <a:gd name="T22" fmla="*/ 541 w 548"/>
                <a:gd name="T23" fmla="*/ 186 h 191"/>
                <a:gd name="T24" fmla="*/ 540 w 548"/>
                <a:gd name="T25" fmla="*/ 17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191">
                  <a:moveTo>
                    <a:pt x="540" y="171"/>
                  </a:moveTo>
                  <a:cubicBezTo>
                    <a:pt x="541" y="162"/>
                    <a:pt x="544" y="154"/>
                    <a:pt x="548" y="147"/>
                  </a:cubicBezTo>
                  <a:cubicBezTo>
                    <a:pt x="510" y="135"/>
                    <a:pt x="485" y="110"/>
                    <a:pt x="456" y="83"/>
                  </a:cubicBezTo>
                  <a:cubicBezTo>
                    <a:pt x="416" y="44"/>
                    <a:pt x="370" y="0"/>
                    <a:pt x="281" y="0"/>
                  </a:cubicBezTo>
                  <a:cubicBezTo>
                    <a:pt x="192" y="0"/>
                    <a:pt x="146" y="44"/>
                    <a:pt x="105" y="83"/>
                  </a:cubicBezTo>
                  <a:cubicBezTo>
                    <a:pt x="74" y="113"/>
                    <a:pt x="46" y="140"/>
                    <a:pt x="0" y="151"/>
                  </a:cubicBezTo>
                  <a:cubicBezTo>
                    <a:pt x="4" y="158"/>
                    <a:pt x="6" y="167"/>
                    <a:pt x="6" y="176"/>
                  </a:cubicBezTo>
                  <a:cubicBezTo>
                    <a:pt x="6" y="181"/>
                    <a:pt x="5" y="186"/>
                    <a:pt x="4" y="191"/>
                  </a:cubicBezTo>
                  <a:cubicBezTo>
                    <a:pt x="64" y="178"/>
                    <a:pt x="100" y="143"/>
                    <a:pt x="133" y="112"/>
                  </a:cubicBezTo>
                  <a:cubicBezTo>
                    <a:pt x="173" y="73"/>
                    <a:pt x="208" y="40"/>
                    <a:pt x="281" y="40"/>
                  </a:cubicBezTo>
                  <a:cubicBezTo>
                    <a:pt x="354" y="40"/>
                    <a:pt x="388" y="73"/>
                    <a:pt x="429" y="112"/>
                  </a:cubicBezTo>
                  <a:cubicBezTo>
                    <a:pt x="458" y="140"/>
                    <a:pt x="491" y="172"/>
                    <a:pt x="541" y="186"/>
                  </a:cubicBezTo>
                  <a:cubicBezTo>
                    <a:pt x="540" y="181"/>
                    <a:pt x="540" y="176"/>
                    <a:pt x="540" y="171"/>
                  </a:cubicBezTo>
                  <a:close/>
                </a:path>
              </a:pathLst>
            </a:custGeom>
            <a:gradFill>
              <a:gsLst>
                <a:gs pos="0">
                  <a:srgbClr val="7AC143"/>
                </a:gs>
                <a:gs pos="98000">
                  <a:srgbClr val="5B8730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396117F9-4250-7E4A-B238-909FABA69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6437" y="1948917"/>
              <a:ext cx="850313" cy="625028"/>
            </a:xfrm>
            <a:custGeom>
              <a:avLst/>
              <a:gdLst>
                <a:gd name="T0" fmla="*/ 275 w 295"/>
                <a:gd name="T1" fmla="*/ 0 h 189"/>
                <a:gd name="T2" fmla="*/ 99 w 295"/>
                <a:gd name="T3" fmla="*/ 83 h 189"/>
                <a:gd name="T4" fmla="*/ 0 w 295"/>
                <a:gd name="T5" fmla="*/ 149 h 189"/>
                <a:gd name="T6" fmla="*/ 6 w 295"/>
                <a:gd name="T7" fmla="*/ 176 h 189"/>
                <a:gd name="T8" fmla="*/ 5 w 295"/>
                <a:gd name="T9" fmla="*/ 189 h 189"/>
                <a:gd name="T10" fmla="*/ 127 w 295"/>
                <a:gd name="T11" fmla="*/ 112 h 189"/>
                <a:gd name="T12" fmla="*/ 275 w 295"/>
                <a:gd name="T13" fmla="*/ 40 h 189"/>
                <a:gd name="T14" fmla="*/ 295 w 295"/>
                <a:gd name="T15" fmla="*/ 20 h 189"/>
                <a:gd name="T16" fmla="*/ 275 w 295"/>
                <a:gd name="T1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" h="189">
                  <a:moveTo>
                    <a:pt x="275" y="0"/>
                  </a:moveTo>
                  <a:cubicBezTo>
                    <a:pt x="186" y="0"/>
                    <a:pt x="140" y="44"/>
                    <a:pt x="99" y="83"/>
                  </a:cubicBezTo>
                  <a:cubicBezTo>
                    <a:pt x="69" y="112"/>
                    <a:pt x="42" y="138"/>
                    <a:pt x="0" y="149"/>
                  </a:cubicBezTo>
                  <a:cubicBezTo>
                    <a:pt x="4" y="157"/>
                    <a:pt x="6" y="166"/>
                    <a:pt x="6" y="176"/>
                  </a:cubicBezTo>
                  <a:cubicBezTo>
                    <a:pt x="6" y="181"/>
                    <a:pt x="6" y="185"/>
                    <a:pt x="5" y="189"/>
                  </a:cubicBezTo>
                  <a:cubicBezTo>
                    <a:pt x="60" y="176"/>
                    <a:pt x="95" y="142"/>
                    <a:pt x="127" y="112"/>
                  </a:cubicBezTo>
                  <a:cubicBezTo>
                    <a:pt x="167" y="73"/>
                    <a:pt x="202" y="40"/>
                    <a:pt x="275" y="40"/>
                  </a:cubicBezTo>
                  <a:cubicBezTo>
                    <a:pt x="286" y="40"/>
                    <a:pt x="295" y="31"/>
                    <a:pt x="295" y="20"/>
                  </a:cubicBezTo>
                  <a:cubicBezTo>
                    <a:pt x="295" y="9"/>
                    <a:pt x="286" y="0"/>
                    <a:pt x="275" y="0"/>
                  </a:cubicBezTo>
                  <a:close/>
                </a:path>
              </a:pathLst>
            </a:custGeom>
            <a:gradFill>
              <a:gsLst>
                <a:gs pos="0">
                  <a:srgbClr val="7AC143"/>
                </a:gs>
                <a:gs pos="98000">
                  <a:srgbClr val="5B8730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9F8F0314-430A-4749-933B-12F1C3D1D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998" y="2016099"/>
              <a:ext cx="1401357" cy="615284"/>
            </a:xfrm>
            <a:custGeom>
              <a:avLst/>
              <a:gdLst>
                <a:gd name="T0" fmla="*/ 520 w 529"/>
                <a:gd name="T1" fmla="*/ 171 h 186"/>
                <a:gd name="T2" fmla="*/ 529 w 529"/>
                <a:gd name="T3" fmla="*/ 145 h 186"/>
                <a:gd name="T4" fmla="*/ 442 w 529"/>
                <a:gd name="T5" fmla="*/ 83 h 186"/>
                <a:gd name="T6" fmla="*/ 267 w 529"/>
                <a:gd name="T7" fmla="*/ 0 h 186"/>
                <a:gd name="T8" fmla="*/ 91 w 529"/>
                <a:gd name="T9" fmla="*/ 83 h 186"/>
                <a:gd name="T10" fmla="*/ 0 w 529"/>
                <a:gd name="T11" fmla="*/ 147 h 186"/>
                <a:gd name="T12" fmla="*/ 8 w 529"/>
                <a:gd name="T13" fmla="*/ 176 h 186"/>
                <a:gd name="T14" fmla="*/ 7 w 529"/>
                <a:gd name="T15" fmla="*/ 186 h 186"/>
                <a:gd name="T16" fmla="*/ 119 w 529"/>
                <a:gd name="T17" fmla="*/ 112 h 186"/>
                <a:gd name="T18" fmla="*/ 267 w 529"/>
                <a:gd name="T19" fmla="*/ 40 h 186"/>
                <a:gd name="T20" fmla="*/ 415 w 529"/>
                <a:gd name="T21" fmla="*/ 112 h 186"/>
                <a:gd name="T22" fmla="*/ 520 w 529"/>
                <a:gd name="T23" fmla="*/ 184 h 186"/>
                <a:gd name="T24" fmla="*/ 520 w 529"/>
                <a:gd name="T25" fmla="*/ 17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9" h="186">
                  <a:moveTo>
                    <a:pt x="520" y="171"/>
                  </a:moveTo>
                  <a:cubicBezTo>
                    <a:pt x="521" y="162"/>
                    <a:pt x="524" y="153"/>
                    <a:pt x="529" y="145"/>
                  </a:cubicBezTo>
                  <a:cubicBezTo>
                    <a:pt x="494" y="132"/>
                    <a:pt x="469" y="109"/>
                    <a:pt x="442" y="83"/>
                  </a:cubicBezTo>
                  <a:cubicBezTo>
                    <a:pt x="402" y="44"/>
                    <a:pt x="356" y="0"/>
                    <a:pt x="267" y="0"/>
                  </a:cubicBezTo>
                  <a:cubicBezTo>
                    <a:pt x="178" y="0"/>
                    <a:pt x="132" y="44"/>
                    <a:pt x="91" y="83"/>
                  </a:cubicBezTo>
                  <a:cubicBezTo>
                    <a:pt x="63" y="110"/>
                    <a:pt x="38" y="135"/>
                    <a:pt x="0" y="147"/>
                  </a:cubicBezTo>
                  <a:cubicBezTo>
                    <a:pt x="5" y="155"/>
                    <a:pt x="8" y="165"/>
                    <a:pt x="8" y="176"/>
                  </a:cubicBezTo>
                  <a:cubicBezTo>
                    <a:pt x="8" y="180"/>
                    <a:pt x="7" y="183"/>
                    <a:pt x="7" y="186"/>
                  </a:cubicBezTo>
                  <a:cubicBezTo>
                    <a:pt x="57" y="172"/>
                    <a:pt x="89" y="140"/>
                    <a:pt x="119" y="112"/>
                  </a:cubicBezTo>
                  <a:cubicBezTo>
                    <a:pt x="159" y="73"/>
                    <a:pt x="194" y="40"/>
                    <a:pt x="267" y="40"/>
                  </a:cubicBezTo>
                  <a:cubicBezTo>
                    <a:pt x="340" y="40"/>
                    <a:pt x="374" y="73"/>
                    <a:pt x="415" y="112"/>
                  </a:cubicBezTo>
                  <a:cubicBezTo>
                    <a:pt x="443" y="139"/>
                    <a:pt x="474" y="169"/>
                    <a:pt x="520" y="184"/>
                  </a:cubicBezTo>
                  <a:cubicBezTo>
                    <a:pt x="520" y="180"/>
                    <a:pt x="520" y="176"/>
                    <a:pt x="520" y="171"/>
                  </a:cubicBezTo>
                  <a:close/>
                </a:path>
              </a:pathLst>
            </a:custGeom>
            <a:gradFill>
              <a:gsLst>
                <a:gs pos="0">
                  <a:srgbClr val="7AC143"/>
                </a:gs>
                <a:gs pos="98000">
                  <a:srgbClr val="5B8730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94FC92C6-29DA-0041-B22B-7800674893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809" y="2073248"/>
              <a:ext cx="952158" cy="618067"/>
            </a:xfrm>
            <a:custGeom>
              <a:avLst/>
              <a:gdLst>
                <a:gd name="T0" fmla="*/ 282 w 289"/>
                <a:gd name="T1" fmla="*/ 171 h 187"/>
                <a:gd name="T2" fmla="*/ 289 w 289"/>
                <a:gd name="T3" fmla="*/ 147 h 187"/>
                <a:gd name="T4" fmla="*/ 196 w 289"/>
                <a:gd name="T5" fmla="*/ 83 h 187"/>
                <a:gd name="T6" fmla="*/ 20 w 289"/>
                <a:gd name="T7" fmla="*/ 0 h 187"/>
                <a:gd name="T8" fmla="*/ 0 w 289"/>
                <a:gd name="T9" fmla="*/ 20 h 187"/>
                <a:gd name="T10" fmla="*/ 20 w 289"/>
                <a:gd name="T11" fmla="*/ 40 h 187"/>
                <a:gd name="T12" fmla="*/ 168 w 289"/>
                <a:gd name="T13" fmla="*/ 112 h 187"/>
                <a:gd name="T14" fmla="*/ 283 w 289"/>
                <a:gd name="T15" fmla="*/ 187 h 187"/>
                <a:gd name="T16" fmla="*/ 282 w 289"/>
                <a:gd name="T17" fmla="*/ 17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9" h="187">
                  <a:moveTo>
                    <a:pt x="282" y="171"/>
                  </a:moveTo>
                  <a:cubicBezTo>
                    <a:pt x="283" y="163"/>
                    <a:pt x="286" y="155"/>
                    <a:pt x="289" y="147"/>
                  </a:cubicBezTo>
                  <a:cubicBezTo>
                    <a:pt x="251" y="135"/>
                    <a:pt x="225" y="111"/>
                    <a:pt x="196" y="83"/>
                  </a:cubicBezTo>
                  <a:cubicBezTo>
                    <a:pt x="155" y="44"/>
                    <a:pt x="109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93" y="40"/>
                    <a:pt x="128" y="73"/>
                    <a:pt x="168" y="112"/>
                  </a:cubicBezTo>
                  <a:cubicBezTo>
                    <a:pt x="198" y="141"/>
                    <a:pt x="232" y="173"/>
                    <a:pt x="283" y="187"/>
                  </a:cubicBezTo>
                  <a:cubicBezTo>
                    <a:pt x="282" y="182"/>
                    <a:pt x="282" y="177"/>
                    <a:pt x="282" y="171"/>
                  </a:cubicBezTo>
                  <a:close/>
                </a:path>
              </a:pathLst>
            </a:custGeom>
            <a:gradFill>
              <a:gsLst>
                <a:gs pos="0">
                  <a:srgbClr val="7AC143"/>
                </a:gs>
                <a:gs pos="98000">
                  <a:srgbClr val="5B8730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EA17EFEF-3518-9445-80A3-FEDAA90FED9A}"/>
                </a:ext>
              </a:extLst>
            </p:cNvPr>
            <p:cNvGrpSpPr/>
            <p:nvPr/>
          </p:nvGrpSpPr>
          <p:grpSpPr>
            <a:xfrm flipV="1">
              <a:off x="3053243" y="1525752"/>
              <a:ext cx="404760" cy="1174597"/>
              <a:chOff x="3292938" y="3029216"/>
              <a:chExt cx="404760" cy="1174597"/>
            </a:xfrm>
          </p:grpSpPr>
          <p:sp>
            <p:nvSpPr>
              <p:cNvPr id="8" name="Freeform 12">
                <a:extLst>
                  <a:ext uri="{FF2B5EF4-FFF2-40B4-BE49-F238E27FC236}">
                    <a16:creationId xmlns:a16="http://schemas.microsoft.com/office/drawing/2014/main" id="{25AEBD95-EC33-0F42-A2FA-F595A78BFC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984" y="3141914"/>
                <a:ext cx="173015" cy="173016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3">
                <a:extLst>
                  <a:ext uri="{FF2B5EF4-FFF2-40B4-BE49-F238E27FC236}">
                    <a16:creationId xmlns:a16="http://schemas.microsoft.com/office/drawing/2014/main" id="{400993FF-F2E7-8F48-9075-E7419ECEEF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2938" y="3029216"/>
                <a:ext cx="404760" cy="1174597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33712647-3ADB-B246-981E-6B7D40A6D6DC}"/>
                </a:ext>
              </a:extLst>
            </p:cNvPr>
            <p:cNvGrpSpPr/>
            <p:nvPr/>
          </p:nvGrpSpPr>
          <p:grpSpPr>
            <a:xfrm>
              <a:off x="4957176" y="2414635"/>
              <a:ext cx="404760" cy="1174597"/>
              <a:chOff x="5742925" y="3029216"/>
              <a:chExt cx="404760" cy="1174597"/>
            </a:xfrm>
          </p:grpSpPr>
          <p:sp>
            <p:nvSpPr>
              <p:cNvPr id="10" name="Freeform 12">
                <a:extLst>
                  <a:ext uri="{FF2B5EF4-FFF2-40B4-BE49-F238E27FC236}">
                    <a16:creationId xmlns:a16="http://schemas.microsoft.com/office/drawing/2014/main" id="{63B16924-004E-8445-9C7F-CE903F276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61971" y="3141914"/>
                <a:ext cx="173015" cy="173016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3">
                <a:extLst>
                  <a:ext uri="{FF2B5EF4-FFF2-40B4-BE49-F238E27FC236}">
                    <a16:creationId xmlns:a16="http://schemas.microsoft.com/office/drawing/2014/main" id="{85164854-FC22-FD45-84AD-85C2C307FC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2925" y="3029216"/>
                <a:ext cx="404760" cy="1174597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F361E217-D598-A740-BB2A-599ED0053E18}"/>
                </a:ext>
              </a:extLst>
            </p:cNvPr>
            <p:cNvGrpSpPr/>
            <p:nvPr/>
          </p:nvGrpSpPr>
          <p:grpSpPr>
            <a:xfrm flipV="1">
              <a:off x="6840371" y="1561620"/>
              <a:ext cx="404760" cy="1174597"/>
              <a:chOff x="8116722" y="3029216"/>
              <a:chExt cx="404760" cy="1174597"/>
            </a:xfrm>
          </p:grpSpPr>
          <p:sp>
            <p:nvSpPr>
              <p:cNvPr id="12" name="Freeform 12">
                <a:extLst>
                  <a:ext uri="{FF2B5EF4-FFF2-40B4-BE49-F238E27FC236}">
                    <a16:creationId xmlns:a16="http://schemas.microsoft.com/office/drawing/2014/main" id="{3E2DA1B6-D429-024A-AEEA-4298C0590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35768" y="3141914"/>
                <a:ext cx="173015" cy="173016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3">
                <a:extLst>
                  <a:ext uri="{FF2B5EF4-FFF2-40B4-BE49-F238E27FC236}">
                    <a16:creationId xmlns:a16="http://schemas.microsoft.com/office/drawing/2014/main" id="{F20A9A7E-3D70-D74A-B926-C515865B68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16722" y="3029216"/>
                <a:ext cx="404760" cy="1174597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2BAC7315-6B54-4743-A736-D02251CF4CF3}"/>
                </a:ext>
              </a:extLst>
            </p:cNvPr>
            <p:cNvGrpSpPr/>
            <p:nvPr/>
          </p:nvGrpSpPr>
          <p:grpSpPr>
            <a:xfrm>
              <a:off x="8750301" y="2414635"/>
              <a:ext cx="404760" cy="1174597"/>
              <a:chOff x="10570678" y="3029216"/>
              <a:chExt cx="404760" cy="1174597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88F3439-ADD2-4447-910B-908C1AB3C3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9725" y="3141914"/>
                <a:ext cx="173015" cy="173016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2A5983AA-D129-7644-BC37-40E12ABA1A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70678" y="3029216"/>
                <a:ext cx="404760" cy="1174597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407FCF0D-1E48-454B-9F4A-D2737FEE6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568" y="2006355"/>
              <a:ext cx="1166009" cy="625028"/>
            </a:xfrm>
            <a:custGeom>
              <a:avLst/>
              <a:gdLst>
                <a:gd name="T0" fmla="*/ 542 w 548"/>
                <a:gd name="T1" fmla="*/ 171 h 189"/>
                <a:gd name="T2" fmla="*/ 548 w 548"/>
                <a:gd name="T3" fmla="*/ 149 h 189"/>
                <a:gd name="T4" fmla="*/ 449 w 548"/>
                <a:gd name="T5" fmla="*/ 83 h 189"/>
                <a:gd name="T6" fmla="*/ 273 w 548"/>
                <a:gd name="T7" fmla="*/ 0 h 189"/>
                <a:gd name="T8" fmla="*/ 98 w 548"/>
                <a:gd name="T9" fmla="*/ 83 h 189"/>
                <a:gd name="T10" fmla="*/ 0 w 548"/>
                <a:gd name="T11" fmla="*/ 148 h 189"/>
                <a:gd name="T12" fmla="*/ 7 w 548"/>
                <a:gd name="T13" fmla="*/ 176 h 189"/>
                <a:gd name="T14" fmla="*/ 6 w 548"/>
                <a:gd name="T15" fmla="*/ 188 h 189"/>
                <a:gd name="T16" fmla="*/ 125 w 548"/>
                <a:gd name="T17" fmla="*/ 112 h 189"/>
                <a:gd name="T18" fmla="*/ 273 w 548"/>
                <a:gd name="T19" fmla="*/ 40 h 189"/>
                <a:gd name="T20" fmla="*/ 421 w 548"/>
                <a:gd name="T21" fmla="*/ 112 h 189"/>
                <a:gd name="T22" fmla="*/ 543 w 548"/>
                <a:gd name="T23" fmla="*/ 189 h 189"/>
                <a:gd name="T24" fmla="*/ 542 w 548"/>
                <a:gd name="T25" fmla="*/ 17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189">
                  <a:moveTo>
                    <a:pt x="542" y="171"/>
                  </a:moveTo>
                  <a:cubicBezTo>
                    <a:pt x="542" y="163"/>
                    <a:pt x="545" y="156"/>
                    <a:pt x="548" y="149"/>
                  </a:cubicBezTo>
                  <a:cubicBezTo>
                    <a:pt x="506" y="138"/>
                    <a:pt x="479" y="112"/>
                    <a:pt x="449" y="83"/>
                  </a:cubicBezTo>
                  <a:cubicBezTo>
                    <a:pt x="408" y="44"/>
                    <a:pt x="362" y="0"/>
                    <a:pt x="273" y="0"/>
                  </a:cubicBezTo>
                  <a:cubicBezTo>
                    <a:pt x="184" y="0"/>
                    <a:pt x="138" y="44"/>
                    <a:pt x="98" y="83"/>
                  </a:cubicBezTo>
                  <a:cubicBezTo>
                    <a:pt x="68" y="111"/>
                    <a:pt x="41" y="137"/>
                    <a:pt x="0" y="148"/>
                  </a:cubicBezTo>
                  <a:cubicBezTo>
                    <a:pt x="5" y="157"/>
                    <a:pt x="7" y="166"/>
                    <a:pt x="7" y="176"/>
                  </a:cubicBezTo>
                  <a:cubicBezTo>
                    <a:pt x="7" y="180"/>
                    <a:pt x="7" y="184"/>
                    <a:pt x="6" y="188"/>
                  </a:cubicBezTo>
                  <a:cubicBezTo>
                    <a:pt x="60" y="174"/>
                    <a:pt x="94" y="142"/>
                    <a:pt x="125" y="112"/>
                  </a:cubicBezTo>
                  <a:cubicBezTo>
                    <a:pt x="165" y="73"/>
                    <a:pt x="200" y="40"/>
                    <a:pt x="273" y="40"/>
                  </a:cubicBezTo>
                  <a:cubicBezTo>
                    <a:pt x="346" y="40"/>
                    <a:pt x="381" y="73"/>
                    <a:pt x="421" y="112"/>
                  </a:cubicBezTo>
                  <a:cubicBezTo>
                    <a:pt x="452" y="142"/>
                    <a:pt x="487" y="176"/>
                    <a:pt x="543" y="189"/>
                  </a:cubicBezTo>
                  <a:cubicBezTo>
                    <a:pt x="542" y="183"/>
                    <a:pt x="541" y="177"/>
                    <a:pt x="542" y="171"/>
                  </a:cubicBezTo>
                  <a:close/>
                </a:path>
              </a:pathLst>
            </a:custGeom>
            <a:gradFill>
              <a:gsLst>
                <a:gs pos="0">
                  <a:srgbClr val="7AC143"/>
                </a:gs>
                <a:gs pos="98000">
                  <a:srgbClr val="5B8730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82D63814-4DA8-A94C-B920-BC9DF6DE2B96}"/>
                </a:ext>
              </a:extLst>
            </p:cNvPr>
            <p:cNvGrpSpPr/>
            <p:nvPr/>
          </p:nvGrpSpPr>
          <p:grpSpPr>
            <a:xfrm>
              <a:off x="1436020" y="2414635"/>
              <a:ext cx="404760" cy="1174597"/>
              <a:chOff x="3579206" y="3029216"/>
              <a:chExt cx="404760" cy="1174597"/>
            </a:xfrm>
          </p:grpSpPr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id="{3545CA99-F416-BE46-8FFA-9A16A3A1C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589" y="3141914"/>
                <a:ext cx="173015" cy="173016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id="{75278C6E-8829-8C42-8BE6-C7404B1309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79206" y="3029216"/>
                <a:ext cx="404760" cy="1174597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A8F6CA9C-2095-2E42-B589-D16E448FC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9656" y="2000787"/>
              <a:ext cx="1247913" cy="630596"/>
            </a:xfrm>
            <a:custGeom>
              <a:avLst/>
              <a:gdLst>
                <a:gd name="T0" fmla="*/ 540 w 548"/>
                <a:gd name="T1" fmla="*/ 171 h 191"/>
                <a:gd name="T2" fmla="*/ 548 w 548"/>
                <a:gd name="T3" fmla="*/ 147 h 191"/>
                <a:gd name="T4" fmla="*/ 456 w 548"/>
                <a:gd name="T5" fmla="*/ 83 h 191"/>
                <a:gd name="T6" fmla="*/ 281 w 548"/>
                <a:gd name="T7" fmla="*/ 0 h 191"/>
                <a:gd name="T8" fmla="*/ 105 w 548"/>
                <a:gd name="T9" fmla="*/ 83 h 191"/>
                <a:gd name="T10" fmla="*/ 0 w 548"/>
                <a:gd name="T11" fmla="*/ 151 h 191"/>
                <a:gd name="T12" fmla="*/ 6 w 548"/>
                <a:gd name="T13" fmla="*/ 176 h 191"/>
                <a:gd name="T14" fmla="*/ 4 w 548"/>
                <a:gd name="T15" fmla="*/ 191 h 191"/>
                <a:gd name="T16" fmla="*/ 133 w 548"/>
                <a:gd name="T17" fmla="*/ 112 h 191"/>
                <a:gd name="T18" fmla="*/ 281 w 548"/>
                <a:gd name="T19" fmla="*/ 40 h 191"/>
                <a:gd name="T20" fmla="*/ 429 w 548"/>
                <a:gd name="T21" fmla="*/ 112 h 191"/>
                <a:gd name="T22" fmla="*/ 541 w 548"/>
                <a:gd name="T23" fmla="*/ 186 h 191"/>
                <a:gd name="T24" fmla="*/ 540 w 548"/>
                <a:gd name="T25" fmla="*/ 17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8" h="191">
                  <a:moveTo>
                    <a:pt x="540" y="171"/>
                  </a:moveTo>
                  <a:cubicBezTo>
                    <a:pt x="541" y="162"/>
                    <a:pt x="544" y="154"/>
                    <a:pt x="548" y="147"/>
                  </a:cubicBezTo>
                  <a:cubicBezTo>
                    <a:pt x="510" y="135"/>
                    <a:pt x="485" y="110"/>
                    <a:pt x="456" y="83"/>
                  </a:cubicBezTo>
                  <a:cubicBezTo>
                    <a:pt x="416" y="44"/>
                    <a:pt x="370" y="0"/>
                    <a:pt x="281" y="0"/>
                  </a:cubicBezTo>
                  <a:cubicBezTo>
                    <a:pt x="192" y="0"/>
                    <a:pt x="146" y="44"/>
                    <a:pt x="105" y="83"/>
                  </a:cubicBezTo>
                  <a:cubicBezTo>
                    <a:pt x="74" y="113"/>
                    <a:pt x="46" y="140"/>
                    <a:pt x="0" y="151"/>
                  </a:cubicBezTo>
                  <a:cubicBezTo>
                    <a:pt x="4" y="158"/>
                    <a:pt x="6" y="167"/>
                    <a:pt x="6" y="176"/>
                  </a:cubicBezTo>
                  <a:cubicBezTo>
                    <a:pt x="6" y="181"/>
                    <a:pt x="5" y="186"/>
                    <a:pt x="4" y="191"/>
                  </a:cubicBezTo>
                  <a:cubicBezTo>
                    <a:pt x="64" y="178"/>
                    <a:pt x="100" y="143"/>
                    <a:pt x="133" y="112"/>
                  </a:cubicBezTo>
                  <a:cubicBezTo>
                    <a:pt x="173" y="73"/>
                    <a:pt x="208" y="40"/>
                    <a:pt x="281" y="40"/>
                  </a:cubicBezTo>
                  <a:cubicBezTo>
                    <a:pt x="354" y="40"/>
                    <a:pt x="388" y="73"/>
                    <a:pt x="429" y="112"/>
                  </a:cubicBezTo>
                  <a:cubicBezTo>
                    <a:pt x="458" y="140"/>
                    <a:pt x="491" y="172"/>
                    <a:pt x="541" y="186"/>
                  </a:cubicBezTo>
                  <a:cubicBezTo>
                    <a:pt x="540" y="181"/>
                    <a:pt x="540" y="176"/>
                    <a:pt x="540" y="171"/>
                  </a:cubicBezTo>
                  <a:close/>
                </a:path>
              </a:pathLst>
            </a:custGeom>
            <a:gradFill>
              <a:gsLst>
                <a:gs pos="0">
                  <a:srgbClr val="7AC143"/>
                </a:gs>
                <a:gs pos="98000">
                  <a:srgbClr val="5B8730"/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28" tIns="45714" rIns="91428" bIns="45714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C537912E-2B4F-E24F-81DA-4DF9381ECBB0}"/>
                </a:ext>
              </a:extLst>
            </p:cNvPr>
            <p:cNvGrpSpPr/>
            <p:nvPr/>
          </p:nvGrpSpPr>
          <p:grpSpPr>
            <a:xfrm flipV="1">
              <a:off x="10469854" y="1525751"/>
              <a:ext cx="404760" cy="1174597"/>
              <a:chOff x="10338664" y="3029216"/>
              <a:chExt cx="404760" cy="1174597"/>
            </a:xfrm>
          </p:grpSpPr>
          <p:sp>
            <p:nvSpPr>
              <p:cNvPr id="62" name="Freeform 12">
                <a:extLst>
                  <a:ext uri="{FF2B5EF4-FFF2-40B4-BE49-F238E27FC236}">
                    <a16:creationId xmlns:a16="http://schemas.microsoft.com/office/drawing/2014/main" id="{FDD072E5-400B-F348-BEE0-A36A5B4B3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7712" y="3141914"/>
                <a:ext cx="173015" cy="173016"/>
              </a:xfrm>
              <a:custGeom>
                <a:avLst/>
                <a:gdLst>
                  <a:gd name="T0" fmla="*/ 23 w 46"/>
                  <a:gd name="T1" fmla="*/ 46 h 46"/>
                  <a:gd name="T2" fmla="*/ 23 w 46"/>
                  <a:gd name="T3" fmla="*/ 46 h 46"/>
                  <a:gd name="T4" fmla="*/ 0 w 46"/>
                  <a:gd name="T5" fmla="*/ 23 h 46"/>
                  <a:gd name="T6" fmla="*/ 0 w 46"/>
                  <a:gd name="T7" fmla="*/ 23 h 46"/>
                  <a:gd name="T8" fmla="*/ 23 w 46"/>
                  <a:gd name="T9" fmla="*/ 0 h 46"/>
                  <a:gd name="T10" fmla="*/ 23 w 46"/>
                  <a:gd name="T11" fmla="*/ 0 h 46"/>
                  <a:gd name="T12" fmla="*/ 46 w 46"/>
                  <a:gd name="T13" fmla="*/ 23 h 46"/>
                  <a:gd name="T14" fmla="*/ 46 w 46"/>
                  <a:gd name="T15" fmla="*/ 23 h 46"/>
                  <a:gd name="T16" fmla="*/ 23 w 46"/>
                  <a:gd name="T1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23" y="46"/>
                    </a:move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6" y="10"/>
                      <a:pt x="46" y="23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6" y="36"/>
                      <a:pt x="35" y="46"/>
                      <a:pt x="23" y="46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3">
                <a:extLst>
                  <a:ext uri="{FF2B5EF4-FFF2-40B4-BE49-F238E27FC236}">
                    <a16:creationId xmlns:a16="http://schemas.microsoft.com/office/drawing/2014/main" id="{5B72AC2F-C4A8-A84C-93D6-03F85282D1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38664" y="3029216"/>
                <a:ext cx="404760" cy="1174597"/>
              </a:xfrm>
              <a:custGeom>
                <a:avLst/>
                <a:gdLst>
                  <a:gd name="T0" fmla="*/ 45 w 108"/>
                  <a:gd name="T1" fmla="*/ 312 h 312"/>
                  <a:gd name="T2" fmla="*/ 45 w 108"/>
                  <a:gd name="T3" fmla="*/ 147 h 312"/>
                  <a:gd name="T4" fmla="*/ 20 w 108"/>
                  <a:gd name="T5" fmla="*/ 94 h 312"/>
                  <a:gd name="T6" fmla="*/ 1 w 108"/>
                  <a:gd name="T7" fmla="*/ 49 h 312"/>
                  <a:gd name="T8" fmla="*/ 49 w 108"/>
                  <a:gd name="T9" fmla="*/ 0 h 312"/>
                  <a:gd name="T10" fmla="*/ 55 w 108"/>
                  <a:gd name="T11" fmla="*/ 0 h 312"/>
                  <a:gd name="T12" fmla="*/ 108 w 108"/>
                  <a:gd name="T13" fmla="*/ 53 h 312"/>
                  <a:gd name="T14" fmla="*/ 89 w 108"/>
                  <a:gd name="T15" fmla="*/ 95 h 312"/>
                  <a:gd name="T16" fmla="*/ 64 w 108"/>
                  <a:gd name="T17" fmla="*/ 147 h 312"/>
                  <a:gd name="T18" fmla="*/ 64 w 108"/>
                  <a:gd name="T19" fmla="*/ 312 h 312"/>
                  <a:gd name="T20" fmla="*/ 45 w 108"/>
                  <a:gd name="T21" fmla="*/ 312 h 312"/>
                  <a:gd name="T22" fmla="*/ 55 w 108"/>
                  <a:gd name="T23" fmla="*/ 19 h 312"/>
                  <a:gd name="T24" fmla="*/ 20 w 108"/>
                  <a:gd name="T25" fmla="*/ 53 h 312"/>
                  <a:gd name="T26" fmla="*/ 55 w 108"/>
                  <a:gd name="T27" fmla="*/ 88 h 312"/>
                  <a:gd name="T28" fmla="*/ 89 w 108"/>
                  <a:gd name="T29" fmla="*/ 53 h 312"/>
                  <a:gd name="T30" fmla="*/ 55 w 108"/>
                  <a:gd name="T31" fmla="*/ 1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" h="312">
                    <a:moveTo>
                      <a:pt x="45" y="312"/>
                    </a:move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27"/>
                      <a:pt x="36" y="108"/>
                      <a:pt x="20" y="94"/>
                    </a:cubicBezTo>
                    <a:cubicBezTo>
                      <a:pt x="7" y="83"/>
                      <a:pt x="0" y="66"/>
                      <a:pt x="1" y="49"/>
                    </a:cubicBezTo>
                    <a:cubicBezTo>
                      <a:pt x="3" y="23"/>
                      <a:pt x="23" y="3"/>
                      <a:pt x="49" y="0"/>
                    </a:cubicBezTo>
                    <a:cubicBezTo>
                      <a:pt x="51" y="0"/>
                      <a:pt x="53" y="0"/>
                      <a:pt x="55" y="0"/>
                    </a:cubicBezTo>
                    <a:cubicBezTo>
                      <a:pt x="84" y="0"/>
                      <a:pt x="108" y="24"/>
                      <a:pt x="108" y="53"/>
                    </a:cubicBezTo>
                    <a:cubicBezTo>
                      <a:pt x="108" y="69"/>
                      <a:pt x="101" y="84"/>
                      <a:pt x="89" y="95"/>
                    </a:cubicBezTo>
                    <a:cubicBezTo>
                      <a:pt x="73" y="107"/>
                      <a:pt x="64" y="126"/>
                      <a:pt x="64" y="147"/>
                    </a:cubicBezTo>
                    <a:cubicBezTo>
                      <a:pt x="64" y="312"/>
                      <a:pt x="64" y="312"/>
                      <a:pt x="64" y="312"/>
                    </a:cubicBezTo>
                    <a:lnTo>
                      <a:pt x="45" y="312"/>
                    </a:lnTo>
                    <a:close/>
                    <a:moveTo>
                      <a:pt x="55" y="19"/>
                    </a:moveTo>
                    <a:cubicBezTo>
                      <a:pt x="36" y="19"/>
                      <a:pt x="20" y="34"/>
                      <a:pt x="20" y="53"/>
                    </a:cubicBezTo>
                    <a:cubicBezTo>
                      <a:pt x="20" y="72"/>
                      <a:pt x="36" y="88"/>
                      <a:pt x="55" y="88"/>
                    </a:cubicBezTo>
                    <a:cubicBezTo>
                      <a:pt x="74" y="88"/>
                      <a:pt x="89" y="72"/>
                      <a:pt x="89" y="53"/>
                    </a:cubicBezTo>
                    <a:cubicBezTo>
                      <a:pt x="89" y="34"/>
                      <a:pt x="74" y="19"/>
                      <a:pt x="55" y="19"/>
                    </a:cubicBezTo>
                    <a:close/>
                  </a:path>
                </a:pathLst>
              </a:custGeom>
              <a:gradFill>
                <a:gsLst>
                  <a:gs pos="0">
                    <a:srgbClr val="7AC143"/>
                  </a:gs>
                  <a:gs pos="98000">
                    <a:srgbClr val="5B8730"/>
                  </a:gs>
                </a:gsLst>
                <a:lin ang="2700000" scaled="1"/>
              </a:gradFill>
              <a:ln>
                <a:noFill/>
              </a:ln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8059A2A9-5DA6-CE45-BF5D-2C0EA9C7B5E3}"/>
              </a:ext>
            </a:extLst>
          </p:cNvPr>
          <p:cNvGrpSpPr/>
          <p:nvPr/>
        </p:nvGrpSpPr>
        <p:grpSpPr>
          <a:xfrm>
            <a:off x="1180599" y="4594886"/>
            <a:ext cx="936502" cy="936502"/>
            <a:chOff x="875551" y="3465691"/>
            <a:chExt cx="936502" cy="936502"/>
          </a:xfrm>
        </p:grpSpPr>
        <p:sp>
          <p:nvSpPr>
            <p:cNvPr id="17" name="Oval 34">
              <a:extLst>
                <a:ext uri="{FF2B5EF4-FFF2-40B4-BE49-F238E27FC236}">
                  <a16:creationId xmlns:a16="http://schemas.microsoft.com/office/drawing/2014/main" id="{7600EED9-94B9-C14A-B7E4-22A0E7F019A7}"/>
                </a:ext>
              </a:extLst>
            </p:cNvPr>
            <p:cNvSpPr/>
            <p:nvPr/>
          </p:nvSpPr>
          <p:spPr>
            <a:xfrm>
              <a:off x="875551" y="3465691"/>
              <a:ext cx="936502" cy="9365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0" dist="127000" dir="8100000" sx="95000" sy="95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134D728F-7ED4-6B4B-A1AB-6983DB377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75551" y="3465691"/>
              <a:ext cx="936502" cy="936502"/>
            </a:xfrm>
            <a:prstGeom prst="ellipse">
              <a:avLst/>
            </a:prstGeom>
            <a:ln w="9525">
              <a:noFill/>
            </a:ln>
          </p:spPr>
        </p:pic>
      </p:grpSp>
      <p:sp>
        <p:nvSpPr>
          <p:cNvPr id="65" name="Oval 34">
            <a:extLst>
              <a:ext uri="{FF2B5EF4-FFF2-40B4-BE49-F238E27FC236}">
                <a16:creationId xmlns:a16="http://schemas.microsoft.com/office/drawing/2014/main" id="{B4C7B056-A7CE-AA43-BAA0-48FCCC76B7CB}"/>
              </a:ext>
            </a:extLst>
          </p:cNvPr>
          <p:cNvSpPr/>
          <p:nvPr/>
        </p:nvSpPr>
        <p:spPr>
          <a:xfrm>
            <a:off x="2819495" y="2371727"/>
            <a:ext cx="936502" cy="9365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27000" dir="8100000" sx="95000" sy="95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34">
            <a:extLst>
              <a:ext uri="{FF2B5EF4-FFF2-40B4-BE49-F238E27FC236}">
                <a16:creationId xmlns:a16="http://schemas.microsoft.com/office/drawing/2014/main" id="{373A9848-416F-A641-A065-072E464BAA41}"/>
              </a:ext>
            </a:extLst>
          </p:cNvPr>
          <p:cNvSpPr/>
          <p:nvPr/>
        </p:nvSpPr>
        <p:spPr>
          <a:xfrm>
            <a:off x="4663570" y="4549312"/>
            <a:ext cx="936502" cy="9365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27000" dir="8100000" sx="95000" sy="95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34">
            <a:extLst>
              <a:ext uri="{FF2B5EF4-FFF2-40B4-BE49-F238E27FC236}">
                <a16:creationId xmlns:a16="http://schemas.microsoft.com/office/drawing/2014/main" id="{D11567AA-CC27-0646-AE9F-88993D5CC411}"/>
              </a:ext>
            </a:extLst>
          </p:cNvPr>
          <p:cNvSpPr/>
          <p:nvPr/>
        </p:nvSpPr>
        <p:spPr>
          <a:xfrm>
            <a:off x="6584256" y="2389952"/>
            <a:ext cx="936502" cy="9365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27000" dir="8100000" sx="95000" sy="95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34">
            <a:extLst>
              <a:ext uri="{FF2B5EF4-FFF2-40B4-BE49-F238E27FC236}">
                <a16:creationId xmlns:a16="http://schemas.microsoft.com/office/drawing/2014/main" id="{4B422B75-026C-1643-826D-494857E00F9C}"/>
              </a:ext>
            </a:extLst>
          </p:cNvPr>
          <p:cNvSpPr/>
          <p:nvPr/>
        </p:nvSpPr>
        <p:spPr>
          <a:xfrm>
            <a:off x="8534485" y="4549312"/>
            <a:ext cx="936502" cy="9365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27000" dir="8100000" sx="95000" sy="95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34">
            <a:extLst>
              <a:ext uri="{FF2B5EF4-FFF2-40B4-BE49-F238E27FC236}">
                <a16:creationId xmlns:a16="http://schemas.microsoft.com/office/drawing/2014/main" id="{4B6E4575-FFE5-7E41-906B-6D645CC42003}"/>
              </a:ext>
            </a:extLst>
          </p:cNvPr>
          <p:cNvSpPr/>
          <p:nvPr/>
        </p:nvSpPr>
        <p:spPr>
          <a:xfrm>
            <a:off x="10197503" y="2374408"/>
            <a:ext cx="936502" cy="9365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81000" dist="127000" dir="8100000" sx="95000" sy="95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3D1231B4-C7C7-674E-B7AF-1265E07EECFE}"/>
              </a:ext>
            </a:extLst>
          </p:cNvPr>
          <p:cNvGrpSpPr/>
          <p:nvPr/>
        </p:nvGrpSpPr>
        <p:grpSpPr>
          <a:xfrm>
            <a:off x="6736224" y="2624432"/>
            <a:ext cx="686269" cy="470526"/>
            <a:chOff x="5182928" y="1909321"/>
            <a:chExt cx="4605466" cy="3157639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0F7DB34-8CDC-A84A-8AEC-3396BCDB6E27}"/>
                </a:ext>
              </a:extLst>
            </p:cNvPr>
            <p:cNvGrpSpPr/>
            <p:nvPr/>
          </p:nvGrpSpPr>
          <p:grpSpPr>
            <a:xfrm>
              <a:off x="5182928" y="1909321"/>
              <a:ext cx="4605466" cy="3157639"/>
              <a:chOff x="7294435" y="5105400"/>
              <a:chExt cx="3556445" cy="2438400"/>
            </a:xfrm>
          </p:grpSpPr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0B4E0676-E9D4-614A-A485-6E8DCDBE6D97}"/>
                  </a:ext>
                </a:extLst>
              </p:cNvPr>
              <p:cNvSpPr/>
              <p:nvPr/>
            </p:nvSpPr>
            <p:spPr>
              <a:xfrm>
                <a:off x="7294435" y="5105400"/>
                <a:ext cx="3556445" cy="24384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Myriad Pro" panose="020B0503030403020204" pitchFamily="34" charset="0"/>
                </a:endParaRPr>
              </a:p>
            </p:txBody>
          </p:sp>
          <p:pic>
            <p:nvPicPr>
              <p:cNvPr id="76" name="图片 75">
                <a:extLst>
                  <a:ext uri="{FF2B5EF4-FFF2-40B4-BE49-F238E27FC236}">
                    <a16:creationId xmlns:a16="http://schemas.microsoft.com/office/drawing/2014/main" id="{C04A5828-DA19-F54C-A374-6974E1611F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567441" y="5265581"/>
                <a:ext cx="753860" cy="830234"/>
              </a:xfrm>
              <a:prstGeom prst="rect">
                <a:avLst/>
              </a:prstGeom>
            </p:spPr>
          </p:pic>
          <p:pic>
            <p:nvPicPr>
              <p:cNvPr id="77" name="图片 76">
                <a:extLst>
                  <a:ext uri="{FF2B5EF4-FFF2-40B4-BE49-F238E27FC236}">
                    <a16:creationId xmlns:a16="http://schemas.microsoft.com/office/drawing/2014/main" id="{E74E0CE0-D512-A647-B4ED-90A4CF3438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32418" y="6255996"/>
                <a:ext cx="748800" cy="831600"/>
              </a:xfrm>
              <a:prstGeom prst="rect">
                <a:avLst/>
              </a:prstGeom>
            </p:spPr>
          </p:pic>
          <p:pic>
            <p:nvPicPr>
              <p:cNvPr id="78" name="图片 77">
                <a:extLst>
                  <a:ext uri="{FF2B5EF4-FFF2-40B4-BE49-F238E27FC236}">
                    <a16:creationId xmlns:a16="http://schemas.microsoft.com/office/drawing/2014/main" id="{A3670824-42AA-2245-A815-FF365459FDF1}"/>
                  </a:ext>
                </a:extLst>
              </p:cNvPr>
              <p:cNvPicPr/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567441" y="6255996"/>
                <a:ext cx="748800" cy="831600"/>
              </a:xfrm>
              <a:prstGeom prst="rect">
                <a:avLst/>
              </a:prstGeom>
            </p:spPr>
          </p:pic>
          <p:pic>
            <p:nvPicPr>
              <p:cNvPr id="79" name="图片 78">
                <a:extLst>
                  <a:ext uri="{FF2B5EF4-FFF2-40B4-BE49-F238E27FC236}">
                    <a16:creationId xmlns:a16="http://schemas.microsoft.com/office/drawing/2014/main" id="{F63E339B-F9AF-2848-8F66-4E1E4A4CC4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680285" y="5235209"/>
                <a:ext cx="741600" cy="832395"/>
              </a:xfrm>
              <a:prstGeom prst="rect">
                <a:avLst/>
              </a:prstGeom>
            </p:spPr>
          </p:pic>
          <p:pic>
            <p:nvPicPr>
              <p:cNvPr id="80" name="图片 79">
                <a:extLst>
                  <a:ext uri="{FF2B5EF4-FFF2-40B4-BE49-F238E27FC236}">
                    <a16:creationId xmlns:a16="http://schemas.microsoft.com/office/drawing/2014/main" id="{C3B654D0-4BE3-DC41-95F2-FD265118916F}"/>
                  </a:ext>
                </a:extLst>
              </p:cNvPr>
              <p:cNvPicPr/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" b="-3529"/>
              <a:stretch>
                <a:fillRect/>
              </a:stretch>
            </p:blipFill>
            <p:spPr>
              <a:xfrm>
                <a:off x="8569796" y="5265581"/>
                <a:ext cx="753860" cy="831600"/>
              </a:xfrm>
              <a:prstGeom prst="rect">
                <a:avLst/>
              </a:prstGeom>
            </p:spPr>
          </p:pic>
        </p:grpSp>
        <p:sp>
          <p:nvSpPr>
            <p:cNvPr id="73" name="圆角矩形 72">
              <a:extLst>
                <a:ext uri="{FF2B5EF4-FFF2-40B4-BE49-F238E27FC236}">
                  <a16:creationId xmlns:a16="http://schemas.microsoft.com/office/drawing/2014/main" id="{CA65795D-88E5-3144-A985-A44B0A1E5227}"/>
                </a:ext>
              </a:extLst>
            </p:cNvPr>
            <p:cNvSpPr/>
            <p:nvPr/>
          </p:nvSpPr>
          <p:spPr>
            <a:xfrm>
              <a:off x="8909705" y="4330642"/>
              <a:ext cx="475595" cy="1054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cs typeface="Myriad Pro" panose="020B0503030403020204" pitchFamily="34" charset="0"/>
              </a:endParaRPr>
            </a:p>
          </p:txBody>
        </p:sp>
        <p:sp>
          <p:nvSpPr>
            <p:cNvPr id="74" name="圆角矩形 73">
              <a:extLst>
                <a:ext uri="{FF2B5EF4-FFF2-40B4-BE49-F238E27FC236}">
                  <a16:creationId xmlns:a16="http://schemas.microsoft.com/office/drawing/2014/main" id="{05CA9B67-FB91-E345-8245-90850B0DA60D}"/>
                </a:ext>
              </a:extLst>
            </p:cNvPr>
            <p:cNvSpPr/>
            <p:nvPr/>
          </p:nvSpPr>
          <p:spPr>
            <a:xfrm>
              <a:off x="8909705" y="4533245"/>
              <a:ext cx="475595" cy="1020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cs typeface="Myriad Pro" panose="020B0503030403020204" pitchFamily="34" charset="0"/>
              </a:endParaRPr>
            </a:p>
          </p:txBody>
        </p:sp>
      </p:grpSp>
      <p:pic>
        <p:nvPicPr>
          <p:cNvPr id="81" name="图片 80">
            <a:extLst>
              <a:ext uri="{FF2B5EF4-FFF2-40B4-BE49-F238E27FC236}">
                <a16:creationId xmlns:a16="http://schemas.microsoft.com/office/drawing/2014/main" id="{74B59E06-A4AC-A345-A1E8-CE5484B1834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51369" y="2534209"/>
            <a:ext cx="818770" cy="624495"/>
          </a:xfrm>
          <a:prstGeom prst="rect">
            <a:avLst/>
          </a:prstGeom>
        </p:spPr>
      </p:pic>
      <p:grpSp>
        <p:nvGrpSpPr>
          <p:cNvPr id="82" name="组合 81">
            <a:extLst>
              <a:ext uri="{FF2B5EF4-FFF2-40B4-BE49-F238E27FC236}">
                <a16:creationId xmlns:a16="http://schemas.microsoft.com/office/drawing/2014/main" id="{BCCA9AFB-655C-CA4A-95B3-71BFAADA1E91}"/>
              </a:ext>
            </a:extLst>
          </p:cNvPr>
          <p:cNvGrpSpPr>
            <a:grpSpLocks noChangeAspect="1"/>
          </p:cNvGrpSpPr>
          <p:nvPr/>
        </p:nvGrpSpPr>
        <p:grpSpPr>
          <a:xfrm>
            <a:off x="4667778" y="4551363"/>
            <a:ext cx="932400" cy="932400"/>
            <a:chOff x="4035242" y="5806380"/>
            <a:chExt cx="1440000" cy="1440000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79CAF1FA-C72E-7C49-AC48-6E0EF42B7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35242" y="5806380"/>
              <a:ext cx="1440000" cy="1440000"/>
            </a:xfrm>
            <a:prstGeom prst="ellipse">
              <a:avLst/>
            </a:prstGeom>
            <a:ln w="31750">
              <a:noFill/>
            </a:ln>
          </p:spPr>
        </p:pic>
        <p:pic>
          <p:nvPicPr>
            <p:cNvPr id="84" name="图片 83">
              <a:extLst>
                <a:ext uri="{FF2B5EF4-FFF2-40B4-BE49-F238E27FC236}">
                  <a16:creationId xmlns:a16="http://schemas.microsoft.com/office/drawing/2014/main" id="{9EC8DB80-83FE-9349-BA59-7E99E95B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 amt="7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48797" y="6138446"/>
              <a:ext cx="855183" cy="85518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85" name="图片 84">
            <a:extLst>
              <a:ext uri="{FF2B5EF4-FFF2-40B4-BE49-F238E27FC236}">
                <a16:creationId xmlns:a16="http://schemas.microsoft.com/office/drawing/2014/main" id="{A0417012-75D7-C240-B49E-21BE7B383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61556" y="2567606"/>
            <a:ext cx="631539" cy="631539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1966CC90-D017-4441-B19F-121267B090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2397" y="4790567"/>
            <a:ext cx="940954" cy="43288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E12A40C2-86BD-734D-9B86-3E07629204B2}"/>
              </a:ext>
            </a:extLst>
          </p:cNvPr>
          <p:cNvSpPr txBox="1"/>
          <p:nvPr/>
        </p:nvSpPr>
        <p:spPr>
          <a:xfrm>
            <a:off x="1446470" y="5541327"/>
            <a:ext cx="927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7AC143"/>
                </a:solidFill>
                <a:latin typeface="Myriad Pro Semibold" panose="020B0503030403020204" pitchFamily="34" charset="0"/>
              </a:rPr>
              <a:t>01</a:t>
            </a:r>
            <a:endParaRPr kumimoji="1" lang="zh-CN" altLang="en-US" sz="2000" b="1" dirty="0">
              <a:solidFill>
                <a:srgbClr val="7AC143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873CF156-23CA-2743-973C-1EA237BC845D}"/>
              </a:ext>
            </a:extLst>
          </p:cNvPr>
          <p:cNvSpPr txBox="1"/>
          <p:nvPr/>
        </p:nvSpPr>
        <p:spPr>
          <a:xfrm>
            <a:off x="3106076" y="1265221"/>
            <a:ext cx="927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7AC143"/>
                </a:solidFill>
                <a:latin typeface="Myriad Pro Semibold" panose="020B0503030403020204" pitchFamily="34" charset="0"/>
              </a:rPr>
              <a:t>02</a:t>
            </a:r>
            <a:endParaRPr kumimoji="1" lang="zh-CN" altLang="en-US" sz="2000" b="1" dirty="0">
              <a:solidFill>
                <a:srgbClr val="7AC143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79E98470-8B27-0E48-8EF5-61CF9DE1FF12}"/>
              </a:ext>
            </a:extLst>
          </p:cNvPr>
          <p:cNvSpPr txBox="1"/>
          <p:nvPr/>
        </p:nvSpPr>
        <p:spPr>
          <a:xfrm>
            <a:off x="4932876" y="5574615"/>
            <a:ext cx="927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7AC143"/>
                </a:solidFill>
                <a:latin typeface="Myriad Pro Semibold" panose="020B0503030403020204" pitchFamily="34" charset="0"/>
              </a:rPr>
              <a:t>03</a:t>
            </a:r>
            <a:endParaRPr kumimoji="1" lang="zh-CN" altLang="en-US" sz="2000" b="1" dirty="0">
              <a:solidFill>
                <a:srgbClr val="7AC143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35C5E612-2E22-FA4F-99C2-99F90AB03862}"/>
              </a:ext>
            </a:extLst>
          </p:cNvPr>
          <p:cNvSpPr txBox="1"/>
          <p:nvPr/>
        </p:nvSpPr>
        <p:spPr>
          <a:xfrm>
            <a:off x="6707019" y="1265221"/>
            <a:ext cx="927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7AC143"/>
                </a:solidFill>
                <a:latin typeface="Myriad Pro Semibold" panose="020B0503030403020204" pitchFamily="34" charset="0"/>
              </a:rPr>
              <a:t>04</a:t>
            </a:r>
            <a:endParaRPr kumimoji="1" lang="zh-CN" altLang="en-US" sz="2000" b="1" dirty="0">
              <a:solidFill>
                <a:srgbClr val="7AC143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0967AE83-CA12-174C-97DD-23E64C61CC7B}"/>
              </a:ext>
            </a:extLst>
          </p:cNvPr>
          <p:cNvSpPr txBox="1"/>
          <p:nvPr/>
        </p:nvSpPr>
        <p:spPr>
          <a:xfrm>
            <a:off x="8701728" y="5573900"/>
            <a:ext cx="927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7AC143"/>
                </a:solidFill>
                <a:latin typeface="Myriad Pro Semibold" panose="020B0503030403020204" pitchFamily="34" charset="0"/>
              </a:rPr>
              <a:t>05</a:t>
            </a:r>
            <a:endParaRPr kumimoji="1" lang="zh-CN" altLang="en-US" sz="2000" b="1" dirty="0">
              <a:solidFill>
                <a:srgbClr val="7AC143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578657BA-BBE0-9843-9DF5-52AB93A9AEB8}"/>
              </a:ext>
            </a:extLst>
          </p:cNvPr>
          <p:cNvSpPr txBox="1"/>
          <p:nvPr/>
        </p:nvSpPr>
        <p:spPr>
          <a:xfrm>
            <a:off x="10151887" y="1224099"/>
            <a:ext cx="927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7AC143"/>
                </a:solidFill>
                <a:latin typeface="Myriad Pro Semibold" panose="020B0503030403020204" pitchFamily="34" charset="0"/>
              </a:rPr>
              <a:t>06</a:t>
            </a:r>
            <a:endParaRPr kumimoji="1" lang="zh-CN" altLang="en-US" sz="2000" b="1" dirty="0">
              <a:solidFill>
                <a:srgbClr val="7AC143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5E07EC9D-0B2E-FD43-BA32-21F3340D726D}"/>
              </a:ext>
            </a:extLst>
          </p:cNvPr>
          <p:cNvSpPr txBox="1"/>
          <p:nvPr/>
        </p:nvSpPr>
        <p:spPr>
          <a:xfrm>
            <a:off x="0" y="373012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Як </a:t>
            </a:r>
            <a:r>
              <a:rPr kumimoji="1"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це</a:t>
            </a:r>
            <a:r>
              <a:rPr kumimoji="1"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</a:t>
            </a:r>
            <a:r>
              <a:rPr kumimoji="1"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працює</a:t>
            </a:r>
            <a:endParaRPr kumimoji="1" lang="zh-CN" altLang="en-US" sz="3000" b="1" dirty="0">
              <a:solidFill>
                <a:srgbClr val="474B4F"/>
              </a:solidFill>
              <a:latin typeface="Myriad Pro Semibold" panose="020B0503030403020204" pitchFamily="34" charset="0"/>
            </a:endParaRPr>
          </a:p>
        </p:txBody>
      </p:sp>
      <p:cxnSp>
        <p:nvCxnSpPr>
          <p:cNvPr id="95" name="Straight Connector 11">
            <a:extLst>
              <a:ext uri="{FF2B5EF4-FFF2-40B4-BE49-F238E27FC236}">
                <a16:creationId xmlns:a16="http://schemas.microsoft.com/office/drawing/2014/main" id="{5F537472-D58D-4042-A08B-15C01253B3D1}"/>
              </a:ext>
            </a:extLst>
          </p:cNvPr>
          <p:cNvCxnSpPr>
            <a:cxnSpLocks/>
          </p:cNvCxnSpPr>
          <p:nvPr/>
        </p:nvCxnSpPr>
        <p:spPr>
          <a:xfrm>
            <a:off x="5719763" y="960986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481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1EB739-E577-7F44-8618-F36C742128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44988" cy="6858000"/>
          </a:xfrm>
          <a:custGeom>
            <a:avLst/>
            <a:gdLst>
              <a:gd name="connsiteX0" fmla="*/ 0 w 5044988"/>
              <a:gd name="connsiteY0" fmla="*/ 0 h 6858000"/>
              <a:gd name="connsiteX1" fmla="*/ 3278178 w 5044988"/>
              <a:gd name="connsiteY1" fmla="*/ 0 h 6858000"/>
              <a:gd name="connsiteX2" fmla="*/ 5044988 w 5044988"/>
              <a:gd name="connsiteY2" fmla="*/ 6858000 h 6858000"/>
              <a:gd name="connsiteX3" fmla="*/ 3278178 w 5044988"/>
              <a:gd name="connsiteY3" fmla="*/ 6858000 h 6858000"/>
              <a:gd name="connsiteX4" fmla="*/ 0 w 5044988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988" h="6858000">
                <a:moveTo>
                  <a:pt x="0" y="0"/>
                </a:moveTo>
                <a:lnTo>
                  <a:pt x="3278178" y="0"/>
                </a:lnTo>
                <a:lnTo>
                  <a:pt x="5044988" y="6858000"/>
                </a:lnTo>
                <a:lnTo>
                  <a:pt x="32781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Freeform: Shape 2">
            <a:extLst>
              <a:ext uri="{FF2B5EF4-FFF2-40B4-BE49-F238E27FC236}">
                <a16:creationId xmlns:a16="http://schemas.microsoft.com/office/drawing/2014/main" id="{AB576706-E240-BB4C-A5E0-8A5841C25DA0}"/>
              </a:ext>
            </a:extLst>
          </p:cNvPr>
          <p:cNvSpPr/>
          <p:nvPr/>
        </p:nvSpPr>
        <p:spPr>
          <a:xfrm flipH="1">
            <a:off x="0" y="0"/>
            <a:ext cx="5044988" cy="6858000"/>
          </a:xfrm>
          <a:custGeom>
            <a:avLst/>
            <a:gdLst>
              <a:gd name="connsiteX0" fmla="*/ 1581150 w 4514850"/>
              <a:gd name="connsiteY0" fmla="*/ 0 h 6858000"/>
              <a:gd name="connsiteX1" fmla="*/ 4514850 w 4514850"/>
              <a:gd name="connsiteY1" fmla="*/ 0 h 6858000"/>
              <a:gd name="connsiteX2" fmla="*/ 4514850 w 4514850"/>
              <a:gd name="connsiteY2" fmla="*/ 6858000 h 6858000"/>
              <a:gd name="connsiteX3" fmla="*/ 1581150 w 4514850"/>
              <a:gd name="connsiteY3" fmla="*/ 6858000 h 6858000"/>
              <a:gd name="connsiteX4" fmla="*/ 0 w 45148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4850" h="6858000">
                <a:moveTo>
                  <a:pt x="1581150" y="0"/>
                </a:moveTo>
                <a:lnTo>
                  <a:pt x="4514850" y="0"/>
                </a:lnTo>
                <a:lnTo>
                  <a:pt x="4514850" y="6858000"/>
                </a:lnTo>
                <a:lnTo>
                  <a:pt x="15811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4395E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4329B0B-3834-B94E-83DC-8345192027BC}"/>
              </a:ext>
            </a:extLst>
          </p:cNvPr>
          <p:cNvGrpSpPr/>
          <p:nvPr/>
        </p:nvGrpSpPr>
        <p:grpSpPr>
          <a:xfrm>
            <a:off x="1361604" y="1405858"/>
            <a:ext cx="4207896" cy="4206374"/>
            <a:chOff x="1761544" y="1325813"/>
            <a:chExt cx="4207896" cy="4206374"/>
          </a:xfrm>
        </p:grpSpPr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92A43348-C5B6-E84D-9B5E-5F8F5C17A175}"/>
                </a:ext>
              </a:extLst>
            </p:cNvPr>
            <p:cNvSpPr/>
            <p:nvPr/>
          </p:nvSpPr>
          <p:spPr>
            <a:xfrm rot="5400000" flipH="1">
              <a:off x="1762305" y="1325052"/>
              <a:ext cx="4206374" cy="4207896"/>
            </a:xfrm>
            <a:prstGeom prst="ellipse">
              <a:avLst/>
            </a:prstGeom>
            <a:solidFill>
              <a:srgbClr val="F8F8F8"/>
            </a:solidFill>
            <a:ln>
              <a:noFill/>
            </a:ln>
            <a:effectLst>
              <a:outerShdw blurRad="1270000" dist="444500" dir="3600000" sx="95000" sy="95000" algn="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516C137-B565-2949-A89F-25754CF16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67"/>
            <a:stretch/>
          </p:blipFill>
          <p:spPr>
            <a:xfrm>
              <a:off x="1921711" y="1485219"/>
              <a:ext cx="3887562" cy="3887562"/>
            </a:xfrm>
            <a:prstGeom prst="ellipse">
              <a:avLst/>
            </a:prstGeom>
          </p:spPr>
        </p:pic>
      </p:grpSp>
      <p:sp>
        <p:nvSpPr>
          <p:cNvPr id="11" name="Oval 19">
            <a:extLst>
              <a:ext uri="{FF2B5EF4-FFF2-40B4-BE49-F238E27FC236}">
                <a16:creationId xmlns:a16="http://schemas.microsoft.com/office/drawing/2014/main" id="{55B606ED-08EE-9D48-B9ED-3CC56888F012}"/>
              </a:ext>
            </a:extLst>
          </p:cNvPr>
          <p:cNvSpPr/>
          <p:nvPr/>
        </p:nvSpPr>
        <p:spPr>
          <a:xfrm>
            <a:off x="856594" y="4107281"/>
            <a:ext cx="1418557" cy="1418557"/>
          </a:xfrm>
          <a:prstGeom prst="ellipse">
            <a:avLst/>
          </a:prstGeom>
          <a:gradFill flip="none" rotWithShape="1">
            <a:gsLst>
              <a:gs pos="0">
                <a:srgbClr val="7AC143"/>
              </a:gs>
              <a:gs pos="98000">
                <a:srgbClr val="5B8730"/>
              </a:gs>
            </a:gsLst>
            <a:lin ang="2700000" scaled="1"/>
            <a:tileRect/>
          </a:gradFill>
          <a:ln>
            <a:noFill/>
          </a:ln>
          <a:effectLst>
            <a:outerShdw blurRad="1270000" dist="444500" dir="8100000" sx="95000" sy="95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DCBEDF8-1BCE-7D43-B977-3465C9AC83A1}"/>
              </a:ext>
            </a:extLst>
          </p:cNvPr>
          <p:cNvSpPr txBox="1"/>
          <p:nvPr/>
        </p:nvSpPr>
        <p:spPr>
          <a:xfrm>
            <a:off x="4812357" y="1168314"/>
            <a:ext cx="669536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uk-UA" altLang="zh-CN" sz="2000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Металошукач з виявленням температури</a:t>
            </a:r>
            <a:endParaRPr lang="zh-CN" altLang="en-US" sz="2000" dirty="0">
              <a:solidFill>
                <a:srgbClr val="474B4F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08D0E2A-A729-FC44-9CAC-8EB9B3020655}"/>
              </a:ext>
            </a:extLst>
          </p:cNvPr>
          <p:cNvSpPr txBox="1"/>
          <p:nvPr/>
        </p:nvSpPr>
        <p:spPr>
          <a:xfrm>
            <a:off x="8667804" y="380287"/>
            <a:ext cx="28653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  <a:cs typeface="Myriad Pro" panose="020B0503030403020204" pitchFamily="34" charset="0"/>
              </a:rPr>
              <a:t>ZK-D3180S </a:t>
            </a:r>
            <a:endParaRPr kumimoji="1" lang="zh-CN" altLang="en-US" sz="3000" b="1" dirty="0">
              <a:solidFill>
                <a:srgbClr val="474B4F"/>
              </a:solidFill>
              <a:latin typeface="Myriad Pro Semibold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14" name="Straight Connector 11">
            <a:extLst>
              <a:ext uri="{FF2B5EF4-FFF2-40B4-BE49-F238E27FC236}">
                <a16:creationId xmlns:a16="http://schemas.microsoft.com/office/drawing/2014/main" id="{A58F443D-C6DF-D143-917F-65C75A207A11}"/>
              </a:ext>
            </a:extLst>
          </p:cNvPr>
          <p:cNvCxnSpPr>
            <a:cxnSpLocks/>
          </p:cNvCxnSpPr>
          <p:nvPr/>
        </p:nvCxnSpPr>
        <p:spPr>
          <a:xfrm>
            <a:off x="10777243" y="955215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8429C33-1596-4F49-91E6-AA29131A9BE9}"/>
              </a:ext>
            </a:extLst>
          </p:cNvPr>
          <p:cNvGrpSpPr/>
          <p:nvPr/>
        </p:nvGrpSpPr>
        <p:grpSpPr>
          <a:xfrm>
            <a:off x="5438095" y="1712880"/>
            <a:ext cx="6260510" cy="4547008"/>
            <a:chOff x="-171405" y="1934636"/>
            <a:chExt cx="6260510" cy="4547008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6F83E82-94ED-D449-AC19-3A7A30AEDE84}"/>
                </a:ext>
              </a:extLst>
            </p:cNvPr>
            <p:cNvSpPr/>
            <p:nvPr/>
          </p:nvSpPr>
          <p:spPr>
            <a:xfrm>
              <a:off x="-171405" y="4815001"/>
              <a:ext cx="2958772" cy="476945"/>
            </a:xfrm>
            <a:prstGeom prst="rect">
              <a:avLst/>
            </a:prstGeom>
            <a:solidFill>
              <a:srgbClr val="243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2000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256</a:t>
              </a:r>
              <a:r>
                <a:rPr kumimoji="1" lang="zh-CN" altLang="en-US" sz="2000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</a:t>
              </a:r>
              <a:r>
                <a:rPr kumimoji="1" lang="ru-RU" altLang="zh-CN" sz="2000" b="1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рівнів</a:t>
              </a:r>
              <a:r>
                <a:rPr kumimoji="1" lang="ru-RU" altLang="zh-CN" sz="2000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</a:t>
              </a:r>
              <a:r>
                <a:rPr kumimoji="1" lang="ru-RU" altLang="zh-CN" sz="2000" b="1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чутливості</a:t>
              </a:r>
              <a:endParaRPr kumimoji="1" lang="zh-CN" altLang="en-US" sz="2000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19042D-1D44-AD4A-A981-A334ACF1D9A4}"/>
                </a:ext>
              </a:extLst>
            </p:cNvPr>
            <p:cNvSpPr/>
            <p:nvPr/>
          </p:nvSpPr>
          <p:spPr>
            <a:xfrm>
              <a:off x="758278" y="2516174"/>
              <a:ext cx="1898609" cy="476945"/>
            </a:xfrm>
            <a:prstGeom prst="rect">
              <a:avLst/>
            </a:prstGeom>
            <a:solidFill>
              <a:srgbClr val="243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5.</a:t>
              </a:r>
              <a:r>
                <a:rPr lang="en-US" altLang="zh-CN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7”</a:t>
              </a:r>
              <a:r>
                <a:rPr lang="zh-CN" altLang="en-US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LCD </a:t>
              </a:r>
              <a:r>
                <a:rPr lang="uk-UA" altLang="zh-CN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екран</a:t>
              </a:r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E5753FC-9912-7F41-9368-547696760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0278" y="1934636"/>
              <a:ext cx="2072607" cy="4536230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ADC1E258-40F4-DC47-9F2B-B5E3C65B0B45}"/>
                </a:ext>
              </a:extLst>
            </p:cNvPr>
            <p:cNvSpPr/>
            <p:nvPr/>
          </p:nvSpPr>
          <p:spPr>
            <a:xfrm>
              <a:off x="563145" y="3875419"/>
              <a:ext cx="2318178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18 </a:t>
              </a:r>
              <a:r>
                <a:rPr lang="uk-UA" altLang="zh-CN" sz="2000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зон </a:t>
              </a:r>
              <a:r>
                <a:rPr lang="uk-UA" altLang="zh-CN" sz="2000" b="1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детекцій</a:t>
              </a:r>
              <a:endParaRPr kumimoji="1" lang="zh-CN" altLang="en-US" sz="2000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169C05B-FD0D-D146-BA98-10020533AC99}"/>
                </a:ext>
              </a:extLst>
            </p:cNvPr>
            <p:cNvSpPr/>
            <p:nvPr/>
          </p:nvSpPr>
          <p:spPr>
            <a:xfrm>
              <a:off x="3029545" y="3171510"/>
              <a:ext cx="3059560" cy="476945"/>
            </a:xfrm>
            <a:prstGeom prst="rect">
              <a:avLst/>
            </a:prstGeom>
            <a:solidFill>
              <a:srgbClr val="243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ru-RU" altLang="zh-CN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Лічильник</a:t>
              </a:r>
              <a:r>
                <a:rPr kumimoji="1" lang="ru-RU" altLang="zh-CN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</a:t>
              </a:r>
              <a:r>
                <a:rPr kumimoji="1" lang="ru-RU" altLang="zh-CN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тривог</a:t>
              </a:r>
              <a:r>
                <a:rPr kumimoji="1" lang="ru-RU" altLang="zh-CN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та людей</a:t>
              </a:r>
              <a:endParaRPr kumimoji="1" lang="zh-CN" altLang="en-US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CCE79DB-1FB5-1048-A6D7-90A2B1BCDF1C}"/>
                </a:ext>
              </a:extLst>
            </p:cNvPr>
            <p:cNvGrpSpPr/>
            <p:nvPr/>
          </p:nvGrpSpPr>
          <p:grpSpPr>
            <a:xfrm>
              <a:off x="3358218" y="4651648"/>
              <a:ext cx="2676667" cy="609544"/>
              <a:chOff x="4046844" y="4535701"/>
              <a:chExt cx="2676667" cy="609544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2D964F50-ABC5-C340-8210-7DDD6C5019A5}"/>
                  </a:ext>
                </a:extLst>
              </p:cNvPr>
              <p:cNvSpPr/>
              <p:nvPr/>
            </p:nvSpPr>
            <p:spPr>
              <a:xfrm>
                <a:off x="4075606" y="4668300"/>
                <a:ext cx="2583167" cy="476945"/>
              </a:xfrm>
              <a:prstGeom prst="rect">
                <a:avLst/>
              </a:prstGeom>
              <a:solidFill>
                <a:srgbClr val="2439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770D5E87-42FC-A441-8845-5CEB1788D3BA}"/>
                  </a:ext>
                </a:extLst>
              </p:cNvPr>
              <p:cNvSpPr/>
              <p:nvPr/>
            </p:nvSpPr>
            <p:spPr>
              <a:xfrm>
                <a:off x="4046844" y="4535701"/>
                <a:ext cx="2676667" cy="532456"/>
              </a:xfrm>
              <a:prstGeom prst="rect">
                <a:avLst/>
              </a:prstGeom>
              <a:solidFill>
                <a:srgbClr val="7AC1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ru-RU" altLang="zh-CN" b="1" dirty="0" err="1">
                    <a:latin typeface="Myriad Pro" panose="020B0503030403020204" pitchFamily="34" charset="0"/>
                    <a:cs typeface="Myriad Pro" panose="020B0503030403020204" pitchFamily="34" charset="0"/>
                  </a:rPr>
                  <a:t>Виявлення</a:t>
                </a:r>
                <a:r>
                  <a:rPr kumimoji="1" lang="ru-RU" altLang="zh-CN" b="1" dirty="0">
                    <a:latin typeface="Myriad Pro" panose="020B0503030403020204" pitchFamily="34" charset="0"/>
                    <a:cs typeface="Myriad Pro" panose="020B0503030403020204" pitchFamily="34" charset="0"/>
                  </a:rPr>
                  <a:t> </a:t>
                </a:r>
                <a:r>
                  <a:rPr kumimoji="1" lang="ru-RU" altLang="zh-CN" b="1" dirty="0" err="1">
                    <a:latin typeface="Myriad Pro" panose="020B0503030403020204" pitchFamily="34" charset="0"/>
                    <a:cs typeface="Myriad Pro" panose="020B0503030403020204" pitchFamily="34" charset="0"/>
                  </a:rPr>
                  <a:t>температури</a:t>
                </a:r>
                <a:endParaRPr kumimoji="1" lang="zh-CN" altLang="en-US" b="1" dirty="0"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FA69E80-BACC-B148-BD48-883D681FFC09}"/>
                </a:ext>
              </a:extLst>
            </p:cNvPr>
            <p:cNvSpPr/>
            <p:nvPr/>
          </p:nvSpPr>
          <p:spPr>
            <a:xfrm>
              <a:off x="1342571" y="6004699"/>
              <a:ext cx="3825172" cy="476945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ru-RU" altLang="zh-CN" b="1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Синхронний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звук та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світлодіодна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сигналізація</a:t>
              </a:r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B6BF8D29-7638-9C48-9EF8-510794E17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453"/>
          <a:stretch>
            <a:fillRect/>
          </a:stretch>
        </p:blipFill>
        <p:spPr>
          <a:xfrm>
            <a:off x="819542" y="4255100"/>
            <a:ext cx="1404457" cy="112291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E0DDA99-BE62-B547-A552-8D4E61883E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4" y="-64104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31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>
            <a:extLst>
              <a:ext uri="{FF2B5EF4-FFF2-40B4-BE49-F238E27FC236}">
                <a16:creationId xmlns:a16="http://schemas.microsoft.com/office/drawing/2014/main" id="{A5AD297D-0B1F-3C4E-B9B1-E2C8CA9A661A}"/>
              </a:ext>
            </a:extLst>
          </p:cNvPr>
          <p:cNvGrpSpPr/>
          <p:nvPr/>
        </p:nvGrpSpPr>
        <p:grpSpPr>
          <a:xfrm>
            <a:off x="3690291" y="1681045"/>
            <a:ext cx="3297135" cy="5331298"/>
            <a:chOff x="3741338" y="1879507"/>
            <a:chExt cx="3297135" cy="5331298"/>
          </a:xfrm>
        </p:grpSpPr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470490CD-867D-3040-8746-8610A4279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GlowDiffused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741338" y="2224876"/>
              <a:ext cx="3297135" cy="4985929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4E82BC32-D759-F44F-8A12-605C25F66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102439" y="1879507"/>
              <a:ext cx="2189605" cy="1443173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0D2AB4B6-882C-974A-818E-085F07979F69}"/>
              </a:ext>
            </a:extLst>
          </p:cNvPr>
          <p:cNvSpPr/>
          <p:nvPr/>
        </p:nvSpPr>
        <p:spPr>
          <a:xfrm>
            <a:off x="7864832" y="3920808"/>
            <a:ext cx="3997497" cy="2592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Узгодження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з камерою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виявлення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для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точності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калібрування</a:t>
            </a:r>
            <a:endParaRPr lang="ru-RU" altLang="zh-CN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Температурний діапазон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40.0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</a:t>
            </a:r>
            <a:endParaRPr lang="en-US" altLang="zh-CN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     ( +5.0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 to 50.0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C)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Роздільна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здатність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0.1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Емісивна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зона 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70</a:t>
            </a: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мм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x70</a:t>
            </a: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мм</a:t>
            </a:r>
            <a:endParaRPr lang="zh-CN" altLang="en-US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uk-UA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Емісивність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:0.97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±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0.02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Стабільність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±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(0.1 ~ 0.2)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C/30</a:t>
            </a: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хв.</a:t>
            </a:r>
            <a:endParaRPr lang="zh-CN" altLang="en-US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Робоча температура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/</a:t>
            </a: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Вологість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 0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 ~ 40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C/ ≤80%RH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0ECAD89-A142-B149-913D-9646449008DF}"/>
              </a:ext>
            </a:extLst>
          </p:cNvPr>
          <p:cNvGrpSpPr/>
          <p:nvPr/>
        </p:nvGrpSpPr>
        <p:grpSpPr>
          <a:xfrm>
            <a:off x="7569341" y="981222"/>
            <a:ext cx="4088703" cy="1999487"/>
            <a:chOff x="7143831" y="1667051"/>
            <a:chExt cx="4514214" cy="2207574"/>
          </a:xfrm>
        </p:grpSpPr>
        <p:cxnSp>
          <p:nvCxnSpPr>
            <p:cNvPr id="24" name="直线连接符 23">
              <a:extLst>
                <a:ext uri="{FF2B5EF4-FFF2-40B4-BE49-F238E27FC236}">
                  <a16:creationId xmlns:a16="http://schemas.microsoft.com/office/drawing/2014/main" id="{B0E8FB71-9435-8F48-A1F8-266C7CBDE58D}"/>
                </a:ext>
              </a:extLst>
            </p:cNvPr>
            <p:cNvCxnSpPr/>
            <p:nvPr/>
          </p:nvCxnSpPr>
          <p:spPr>
            <a:xfrm>
              <a:off x="7969358" y="2324064"/>
              <a:ext cx="0" cy="1009577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直角三角形 24">
              <a:extLst>
                <a:ext uri="{FF2B5EF4-FFF2-40B4-BE49-F238E27FC236}">
                  <a16:creationId xmlns:a16="http://schemas.microsoft.com/office/drawing/2014/main" id="{7A4E781C-CB69-9F48-BCC6-A373FA54F912}"/>
                </a:ext>
              </a:extLst>
            </p:cNvPr>
            <p:cNvSpPr/>
            <p:nvPr/>
          </p:nvSpPr>
          <p:spPr>
            <a:xfrm rot="10800000">
              <a:off x="7791728" y="2226381"/>
              <a:ext cx="925493" cy="579999"/>
            </a:xfrm>
            <a:prstGeom prst="rtTriangle">
              <a:avLst/>
            </a:prstGeom>
            <a:solidFill>
              <a:schemeClr val="bg1">
                <a:lumMod val="85000"/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Myriad Pro" panose="020B0503030403020204" pitchFamily="34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17BD589-CADB-F74F-9DD3-D8749DA8C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02530" y="2693421"/>
              <a:ext cx="552290" cy="638396"/>
            </a:xfrm>
            <a:prstGeom prst="rect">
              <a:avLst/>
            </a:prstGeom>
          </p:spPr>
        </p:pic>
        <p:cxnSp>
          <p:nvCxnSpPr>
            <p:cNvPr id="27" name="直线连接符 26">
              <a:extLst>
                <a:ext uri="{FF2B5EF4-FFF2-40B4-BE49-F238E27FC236}">
                  <a16:creationId xmlns:a16="http://schemas.microsoft.com/office/drawing/2014/main" id="{B7DE8C9C-6832-DB4A-B757-9D9E7E826D65}"/>
                </a:ext>
              </a:extLst>
            </p:cNvPr>
            <p:cNvCxnSpPr/>
            <p:nvPr/>
          </p:nvCxnSpPr>
          <p:spPr>
            <a:xfrm>
              <a:off x="7569342" y="3333640"/>
              <a:ext cx="2771886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435F2199-5EA2-F447-9084-5375C6856B5D}"/>
                </a:ext>
              </a:extLst>
            </p:cNvPr>
            <p:cNvCxnSpPr/>
            <p:nvPr/>
          </p:nvCxnSpPr>
          <p:spPr>
            <a:xfrm>
              <a:off x="9235667" y="3244357"/>
              <a:ext cx="0" cy="9174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连接符 28">
              <a:extLst>
                <a:ext uri="{FF2B5EF4-FFF2-40B4-BE49-F238E27FC236}">
                  <a16:creationId xmlns:a16="http://schemas.microsoft.com/office/drawing/2014/main" id="{0E7B99AC-AF6E-1A40-A720-640F8713520E}"/>
                </a:ext>
              </a:extLst>
            </p:cNvPr>
            <p:cNvCxnSpPr/>
            <p:nvPr/>
          </p:nvCxnSpPr>
          <p:spPr>
            <a:xfrm>
              <a:off x="9805805" y="3244357"/>
              <a:ext cx="0" cy="91746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线连接符 29">
              <a:extLst>
                <a:ext uri="{FF2B5EF4-FFF2-40B4-BE49-F238E27FC236}">
                  <a16:creationId xmlns:a16="http://schemas.microsoft.com/office/drawing/2014/main" id="{05F0DA36-CDE5-7045-9177-5482F0E876BD}"/>
                </a:ext>
              </a:extLst>
            </p:cNvPr>
            <p:cNvCxnSpPr/>
            <p:nvPr/>
          </p:nvCxnSpPr>
          <p:spPr>
            <a:xfrm>
              <a:off x="7846046" y="2065013"/>
              <a:ext cx="1570738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线连接符 30">
              <a:extLst>
                <a:ext uri="{FF2B5EF4-FFF2-40B4-BE49-F238E27FC236}">
                  <a16:creationId xmlns:a16="http://schemas.microsoft.com/office/drawing/2014/main" id="{1CF76F63-9E96-EF47-8503-88424EB60CCF}"/>
                </a:ext>
              </a:extLst>
            </p:cNvPr>
            <p:cNvCxnSpPr/>
            <p:nvPr/>
          </p:nvCxnSpPr>
          <p:spPr>
            <a:xfrm>
              <a:off x="7846046" y="2025294"/>
              <a:ext cx="0" cy="8741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E4593800-0D2A-7D48-8F03-2113EB3F716C}"/>
                </a:ext>
              </a:extLst>
            </p:cNvPr>
            <p:cNvSpPr/>
            <p:nvPr/>
          </p:nvSpPr>
          <p:spPr>
            <a:xfrm>
              <a:off x="9416784" y="1891516"/>
              <a:ext cx="36771" cy="4212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Myriad Pro" panose="020B0503030403020204" pitchFamily="34" charset="0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663F61C-E326-C14A-B158-663FFDB6035B}"/>
                </a:ext>
              </a:extLst>
            </p:cNvPr>
            <p:cNvSpPr/>
            <p:nvPr/>
          </p:nvSpPr>
          <p:spPr>
            <a:xfrm>
              <a:off x="9371658" y="1828934"/>
              <a:ext cx="126221" cy="960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Myriad Pro" panose="020B0503030403020204" pitchFamily="34" charset="0"/>
              </a:endParaRPr>
            </a:p>
          </p:txBody>
        </p:sp>
        <p:sp>
          <p:nvSpPr>
            <p:cNvPr id="34" name="圆角矩形 33">
              <a:extLst>
                <a:ext uri="{FF2B5EF4-FFF2-40B4-BE49-F238E27FC236}">
                  <a16:creationId xmlns:a16="http://schemas.microsoft.com/office/drawing/2014/main" id="{0196C3DF-944E-0F4B-8C1C-A6237F4F87CD}"/>
                </a:ext>
              </a:extLst>
            </p:cNvPr>
            <p:cNvSpPr/>
            <p:nvPr/>
          </p:nvSpPr>
          <p:spPr>
            <a:xfrm>
              <a:off x="9309128" y="2179992"/>
              <a:ext cx="269987" cy="18057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Myriad Pro" panose="020B0503030403020204" pitchFamily="34" charset="0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BB3C8677-C6B2-3740-8F6C-EB1FF0FDD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41026" y="1915157"/>
              <a:ext cx="407477" cy="443544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12D0F008-5AE9-1E4C-8821-DBF6C2EB99A0}"/>
                </a:ext>
              </a:extLst>
            </p:cNvPr>
            <p:cNvSpPr txBox="1"/>
            <p:nvPr/>
          </p:nvSpPr>
          <p:spPr>
            <a:xfrm>
              <a:off x="8330834" y="1809388"/>
              <a:ext cx="6469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3.5m</a:t>
              </a:r>
              <a:endParaRPr kumimoji="1" lang="zh-CN" altLang="en-US" sz="1200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9697C43-43CF-B147-9175-09BD088175DD}"/>
                </a:ext>
              </a:extLst>
            </p:cNvPr>
            <p:cNvSpPr txBox="1"/>
            <p:nvPr/>
          </p:nvSpPr>
          <p:spPr>
            <a:xfrm>
              <a:off x="7143831" y="2299252"/>
              <a:ext cx="1145059" cy="356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uk-UA" altLang="zh-CN" sz="75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Висота камери</a:t>
              </a:r>
              <a:r>
                <a:rPr kumimoji="1" lang="en-US" altLang="zh-CN" sz="75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2.0~2.3m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E176DDBE-CD0A-FE4C-AD8C-351217D78A4E}"/>
                </a:ext>
              </a:extLst>
            </p:cNvPr>
            <p:cNvSpPr txBox="1"/>
            <p:nvPr/>
          </p:nvSpPr>
          <p:spPr>
            <a:xfrm>
              <a:off x="8645628" y="2368489"/>
              <a:ext cx="1827044" cy="203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uk-UA" altLang="zh-CN" sz="6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Висота чорного тіла </a:t>
              </a:r>
              <a:r>
                <a:rPr kumimoji="1" lang="en-US" altLang="zh-CN" sz="6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2.0~2.3</a:t>
              </a:r>
              <a:r>
                <a:rPr kumimoji="1" lang="uk-UA" altLang="zh-CN" sz="6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м</a:t>
              </a:r>
              <a:endParaRPr kumimoji="1" lang="en-US" altLang="zh-CN" sz="600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9CCF18C4-02AC-F843-849E-6C7594E013AB}"/>
                </a:ext>
              </a:extLst>
            </p:cNvPr>
            <p:cNvSpPr/>
            <p:nvPr/>
          </p:nvSpPr>
          <p:spPr>
            <a:xfrm>
              <a:off x="7707412" y="1828934"/>
              <a:ext cx="45719" cy="20350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Myriad Pro" panose="020B0503030403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4720467A-3F54-BC45-ABB0-99C0B1D9EFB0}"/>
                </a:ext>
              </a:extLst>
            </p:cNvPr>
            <p:cNvSpPr txBox="1"/>
            <p:nvPr/>
          </p:nvSpPr>
          <p:spPr>
            <a:xfrm>
              <a:off x="9676832" y="3331818"/>
              <a:ext cx="437670" cy="30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5</a:t>
              </a:r>
              <a:r>
                <a:rPr kumimoji="1" lang="uk-UA" altLang="zh-CN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м</a:t>
              </a:r>
              <a:endParaRPr kumimoji="1" lang="zh-CN" altLang="en-US" sz="1200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2A7C7C1F-373B-0740-BE3F-B3FEA113CE3C}"/>
                </a:ext>
              </a:extLst>
            </p:cNvPr>
            <p:cNvSpPr txBox="1"/>
            <p:nvPr/>
          </p:nvSpPr>
          <p:spPr>
            <a:xfrm>
              <a:off x="9061683" y="3321315"/>
              <a:ext cx="437671" cy="30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3</a:t>
              </a:r>
              <a:r>
                <a:rPr kumimoji="1" lang="uk-UA" altLang="zh-CN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м</a:t>
              </a:r>
              <a:endParaRPr kumimoji="1" lang="zh-CN" altLang="en-US" sz="1200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2BE61064-9B8A-0E46-B9EA-132BD3E41027}"/>
                </a:ext>
              </a:extLst>
            </p:cNvPr>
            <p:cNvGrpSpPr/>
            <p:nvPr/>
          </p:nvGrpSpPr>
          <p:grpSpPr>
            <a:xfrm>
              <a:off x="10374365" y="1667051"/>
              <a:ext cx="877606" cy="1749124"/>
              <a:chOff x="10341228" y="1968689"/>
              <a:chExt cx="580608" cy="1157188"/>
            </a:xfrm>
          </p:grpSpPr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2A79F038-B288-BC42-A03F-BBA27AC89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0394972" y="2070663"/>
                <a:ext cx="516716" cy="1055214"/>
              </a:xfrm>
              <a:prstGeom prst="rect">
                <a:avLst/>
              </a:prstGeom>
            </p:spPr>
          </p:pic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3FC9FEBE-20DF-9544-8C6D-2A8E96CA3514}"/>
                  </a:ext>
                </a:extLst>
              </p:cNvPr>
              <p:cNvSpPr/>
              <p:nvPr/>
            </p:nvSpPr>
            <p:spPr>
              <a:xfrm>
                <a:off x="10499448" y="2386941"/>
                <a:ext cx="327695" cy="7389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Myriad Pro" panose="020B0503030403020204" pitchFamily="34" charset="0"/>
                </a:endParaRPr>
              </a:p>
            </p:txBody>
          </p:sp>
          <p:sp>
            <p:nvSpPr>
              <p:cNvPr id="47" name="矩形 46">
                <a:extLst>
                  <a:ext uri="{FF2B5EF4-FFF2-40B4-BE49-F238E27FC236}">
                    <a16:creationId xmlns:a16="http://schemas.microsoft.com/office/drawing/2014/main" id="{7C6BE593-8A9C-9845-8F5D-EE6BF522D3DD}"/>
                  </a:ext>
                </a:extLst>
              </p:cNvPr>
              <p:cNvSpPr/>
              <p:nvPr/>
            </p:nvSpPr>
            <p:spPr>
              <a:xfrm>
                <a:off x="10728037" y="1972138"/>
                <a:ext cx="193799" cy="1647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Myriad Pro" panose="020B0503030403020204" pitchFamily="34" charset="0"/>
                </a:endParaRPr>
              </a:p>
            </p:txBody>
          </p:sp>
          <p:sp>
            <p:nvSpPr>
              <p:cNvPr id="48" name="矩形 47">
                <a:extLst>
                  <a:ext uri="{FF2B5EF4-FFF2-40B4-BE49-F238E27FC236}">
                    <a16:creationId xmlns:a16="http://schemas.microsoft.com/office/drawing/2014/main" id="{91C560FD-B6BE-5C45-8331-1B8260164966}"/>
                  </a:ext>
                </a:extLst>
              </p:cNvPr>
              <p:cNvSpPr/>
              <p:nvPr/>
            </p:nvSpPr>
            <p:spPr>
              <a:xfrm>
                <a:off x="10341228" y="1968689"/>
                <a:ext cx="141211" cy="1647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cs typeface="Myriad Pro" panose="020B0503030403020204" pitchFamily="34" charset="0"/>
                </a:endParaRPr>
              </a:p>
            </p:txBody>
          </p:sp>
        </p:grp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1F741439-C29F-5F4D-A8D1-5684CA11B586}"/>
                </a:ext>
              </a:extLst>
            </p:cNvPr>
            <p:cNvSpPr txBox="1"/>
            <p:nvPr/>
          </p:nvSpPr>
          <p:spPr>
            <a:xfrm>
              <a:off x="7716360" y="3454928"/>
              <a:ext cx="1566686" cy="305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uk-UA" altLang="zh-CN" sz="1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Монтаж на стелю</a:t>
              </a:r>
              <a:endParaRPr kumimoji="1" lang="zh-CN" altLang="en-US" sz="1200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D54D990-7F49-FF49-8B5D-B88B770DAD3C}"/>
                </a:ext>
              </a:extLst>
            </p:cNvPr>
            <p:cNvSpPr txBox="1"/>
            <p:nvPr/>
          </p:nvSpPr>
          <p:spPr>
            <a:xfrm>
              <a:off x="10052034" y="3364915"/>
              <a:ext cx="1606011" cy="50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uk-UA" altLang="zh-CN" sz="1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Монтаж на ворота, рамку</a:t>
              </a:r>
              <a:endParaRPr kumimoji="1" lang="zh-CN" altLang="en-US" sz="1200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3C184A46-54B8-E740-8223-5C915C7897CB}"/>
              </a:ext>
            </a:extLst>
          </p:cNvPr>
          <p:cNvGrpSpPr/>
          <p:nvPr/>
        </p:nvGrpSpPr>
        <p:grpSpPr>
          <a:xfrm>
            <a:off x="237213" y="1246882"/>
            <a:ext cx="4159221" cy="1751842"/>
            <a:chOff x="881368" y="1361373"/>
            <a:chExt cx="4571626" cy="1925544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F1A76A5-79BE-7341-979B-3C01F36B05BB}"/>
                </a:ext>
              </a:extLst>
            </p:cNvPr>
            <p:cNvGrpSpPr/>
            <p:nvPr/>
          </p:nvGrpSpPr>
          <p:grpSpPr>
            <a:xfrm>
              <a:off x="881368" y="1361373"/>
              <a:ext cx="4571626" cy="1925544"/>
              <a:chOff x="671137" y="1387589"/>
              <a:chExt cx="4571626" cy="1925544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204002AC-E3FD-8D4B-AEAA-EF659D98350C}"/>
                  </a:ext>
                </a:extLst>
              </p:cNvPr>
              <p:cNvGrpSpPr/>
              <p:nvPr/>
            </p:nvGrpSpPr>
            <p:grpSpPr>
              <a:xfrm>
                <a:off x="1052286" y="1387589"/>
                <a:ext cx="3661171" cy="1507170"/>
                <a:chOff x="658586" y="1072408"/>
                <a:chExt cx="8418919" cy="2998307"/>
              </a:xfrm>
            </p:grpSpPr>
            <p:cxnSp>
              <p:nvCxnSpPr>
                <p:cNvPr id="61" name="直线连接符 60">
                  <a:extLst>
                    <a:ext uri="{FF2B5EF4-FFF2-40B4-BE49-F238E27FC236}">
                      <a16:creationId xmlns:a16="http://schemas.microsoft.com/office/drawing/2014/main" id="{702714A7-8D37-B34E-B096-CD70327531AE}"/>
                    </a:ext>
                  </a:extLst>
                </p:cNvPr>
                <p:cNvCxnSpPr/>
                <p:nvPr/>
              </p:nvCxnSpPr>
              <p:spPr>
                <a:xfrm>
                  <a:off x="1660074" y="2057400"/>
                  <a:ext cx="0" cy="200841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直角三角形 61">
                  <a:extLst>
                    <a:ext uri="{FF2B5EF4-FFF2-40B4-BE49-F238E27FC236}">
                      <a16:creationId xmlns:a16="http://schemas.microsoft.com/office/drawing/2014/main" id="{C36EC4F0-E5C1-3B4B-A100-CD1060880CAD}"/>
                    </a:ext>
                  </a:extLst>
                </p:cNvPr>
                <p:cNvSpPr/>
                <p:nvPr/>
              </p:nvSpPr>
              <p:spPr>
                <a:xfrm rot="10800000">
                  <a:off x="1235501" y="1832444"/>
                  <a:ext cx="2128185" cy="1153829"/>
                </a:xfrm>
                <a:prstGeom prst="rtTriangle">
                  <a:avLst/>
                </a:prstGeom>
                <a:solidFill>
                  <a:schemeClr val="bg1">
                    <a:lumMod val="85000"/>
                    <a:alpha val="7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cs typeface="Myriad Pro" panose="020B0503030403020204" pitchFamily="34" charset="0"/>
                  </a:endParaRPr>
                </a:p>
              </p:txBody>
            </p:sp>
            <p:pic>
              <p:nvPicPr>
                <p:cNvPr id="63" name="图形 62" descr="监控摄像机">
                  <a:extLst>
                    <a:ext uri="{FF2B5EF4-FFF2-40B4-BE49-F238E27FC236}">
                      <a16:creationId xmlns:a16="http://schemas.microsoft.com/office/drawing/2014/main" id="{A4B4D7C4-BAA5-C740-85C3-BADADA48C7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8586" y="1262800"/>
                  <a:ext cx="1153830" cy="1153830"/>
                </a:xfrm>
                <a:prstGeom prst="rect">
                  <a:avLst/>
                </a:prstGeom>
              </p:spPr>
            </p:pic>
            <p:pic>
              <p:nvPicPr>
                <p:cNvPr id="64" name="图片 63">
                  <a:extLst>
                    <a:ext uri="{FF2B5EF4-FFF2-40B4-BE49-F238E27FC236}">
                      <a16:creationId xmlns:a16="http://schemas.microsoft.com/office/drawing/2014/main" id="{27123DAE-4421-874E-9D61-BC7B7A67BD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95771" y="2792186"/>
                  <a:ext cx="1270000" cy="1270000"/>
                </a:xfrm>
                <a:prstGeom prst="rect">
                  <a:avLst/>
                </a:prstGeom>
              </p:spPr>
            </p:pic>
            <p:cxnSp>
              <p:nvCxnSpPr>
                <p:cNvPr id="65" name="直线连接符 64">
                  <a:extLst>
                    <a:ext uri="{FF2B5EF4-FFF2-40B4-BE49-F238E27FC236}">
                      <a16:creationId xmlns:a16="http://schemas.microsoft.com/office/drawing/2014/main" id="{A83BC050-A740-994A-932A-2A411E5C48EB}"/>
                    </a:ext>
                  </a:extLst>
                </p:cNvPr>
                <p:cNvCxnSpPr/>
                <p:nvPr/>
              </p:nvCxnSpPr>
              <p:spPr>
                <a:xfrm>
                  <a:off x="740231" y="1132171"/>
                  <a:ext cx="0" cy="2933643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线连接符 65">
                  <a:extLst>
                    <a:ext uri="{FF2B5EF4-FFF2-40B4-BE49-F238E27FC236}">
                      <a16:creationId xmlns:a16="http://schemas.microsoft.com/office/drawing/2014/main" id="{7D615865-30AE-8C47-B981-0FF70D330B65}"/>
                    </a:ext>
                  </a:extLst>
                </p:cNvPr>
                <p:cNvCxnSpPr/>
                <p:nvPr/>
              </p:nvCxnSpPr>
              <p:spPr>
                <a:xfrm>
                  <a:off x="740230" y="4065814"/>
                  <a:ext cx="637399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线连接符 66">
                  <a:extLst>
                    <a:ext uri="{FF2B5EF4-FFF2-40B4-BE49-F238E27FC236}">
                      <a16:creationId xmlns:a16="http://schemas.microsoft.com/office/drawing/2014/main" id="{FCF1A39F-FA72-4341-AB3E-FF843A3FCB97}"/>
                    </a:ext>
                  </a:extLst>
                </p:cNvPr>
                <p:cNvCxnSpPr/>
                <p:nvPr/>
              </p:nvCxnSpPr>
              <p:spPr>
                <a:xfrm>
                  <a:off x="4571971" y="3888197"/>
                  <a:ext cx="0" cy="182517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线连接符 67">
                  <a:extLst>
                    <a:ext uri="{FF2B5EF4-FFF2-40B4-BE49-F238E27FC236}">
                      <a16:creationId xmlns:a16="http://schemas.microsoft.com/office/drawing/2014/main" id="{240CA3FC-6E5A-B144-972F-116C098C9783}"/>
                    </a:ext>
                  </a:extLst>
                </p:cNvPr>
                <p:cNvCxnSpPr/>
                <p:nvPr/>
              </p:nvCxnSpPr>
              <p:spPr>
                <a:xfrm>
                  <a:off x="5883012" y="3888197"/>
                  <a:ext cx="0" cy="182517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线连接符 68">
                  <a:extLst>
                    <a:ext uri="{FF2B5EF4-FFF2-40B4-BE49-F238E27FC236}">
                      <a16:creationId xmlns:a16="http://schemas.microsoft.com/office/drawing/2014/main" id="{B38F1C4C-806F-E343-BF1E-2EE49284535F}"/>
                    </a:ext>
                  </a:extLst>
                </p:cNvPr>
                <p:cNvCxnSpPr/>
                <p:nvPr/>
              </p:nvCxnSpPr>
              <p:spPr>
                <a:xfrm>
                  <a:off x="1376515" y="1542055"/>
                  <a:ext cx="3611936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线连接符 69">
                  <a:extLst>
                    <a:ext uri="{FF2B5EF4-FFF2-40B4-BE49-F238E27FC236}">
                      <a16:creationId xmlns:a16="http://schemas.microsoft.com/office/drawing/2014/main" id="{C78EAEE8-5229-D844-B3DB-BCCDFD1DABFC}"/>
                    </a:ext>
                  </a:extLst>
                </p:cNvPr>
                <p:cNvCxnSpPr/>
                <p:nvPr/>
              </p:nvCxnSpPr>
              <p:spPr>
                <a:xfrm>
                  <a:off x="1376515" y="1463040"/>
                  <a:ext cx="0" cy="173894"/>
                </a:xfrm>
                <a:prstGeom prst="line">
                  <a:avLst/>
                </a:prstGeom>
                <a:ln w="12700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矩形 70">
                  <a:extLst>
                    <a:ext uri="{FF2B5EF4-FFF2-40B4-BE49-F238E27FC236}">
                      <a16:creationId xmlns:a16="http://schemas.microsoft.com/office/drawing/2014/main" id="{AF1262F7-58DE-6144-A6D7-E85EB454BE8E}"/>
                    </a:ext>
                  </a:extLst>
                </p:cNvPr>
                <p:cNvSpPr/>
                <p:nvPr/>
              </p:nvSpPr>
              <p:spPr>
                <a:xfrm>
                  <a:off x="4988452" y="1196907"/>
                  <a:ext cx="84556" cy="83808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cs typeface="Myriad Pro" panose="020B0503030403020204" pitchFamily="34" charset="0"/>
                  </a:endParaRPr>
                </a:p>
              </p:txBody>
            </p:sp>
            <p:sp>
              <p:nvSpPr>
                <p:cNvPr id="72" name="矩形 71">
                  <a:extLst>
                    <a:ext uri="{FF2B5EF4-FFF2-40B4-BE49-F238E27FC236}">
                      <a16:creationId xmlns:a16="http://schemas.microsoft.com/office/drawing/2014/main" id="{B4D234D2-7EE3-E144-9B8E-BA1800CC6E4F}"/>
                    </a:ext>
                  </a:extLst>
                </p:cNvPr>
                <p:cNvSpPr/>
                <p:nvPr/>
              </p:nvSpPr>
              <p:spPr>
                <a:xfrm>
                  <a:off x="4884683" y="1072408"/>
                  <a:ext cx="290246" cy="19114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cs typeface="Myriad Pro" panose="020B0503030403020204" pitchFamily="34" charset="0"/>
                  </a:endParaRPr>
                </a:p>
              </p:txBody>
            </p:sp>
            <p:sp>
              <p:nvSpPr>
                <p:cNvPr id="73" name="圆角矩形 72">
                  <a:extLst>
                    <a:ext uri="{FF2B5EF4-FFF2-40B4-BE49-F238E27FC236}">
                      <a16:creationId xmlns:a16="http://schemas.microsoft.com/office/drawing/2014/main" id="{D318B3FF-5ED2-D343-9F33-2319C9624141}"/>
                    </a:ext>
                  </a:extLst>
                </p:cNvPr>
                <p:cNvSpPr/>
                <p:nvPr/>
              </p:nvSpPr>
              <p:spPr>
                <a:xfrm>
                  <a:off x="4740895" y="1770789"/>
                  <a:ext cx="620839" cy="3592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cs typeface="Myriad Pro" panose="020B0503030403020204" pitchFamily="34" charset="0"/>
                  </a:endParaRPr>
                </a:p>
              </p:txBody>
            </p:sp>
            <p:grpSp>
              <p:nvGrpSpPr>
                <p:cNvPr id="74" name="组合 73">
                  <a:extLst>
                    <a:ext uri="{FF2B5EF4-FFF2-40B4-BE49-F238E27FC236}">
                      <a16:creationId xmlns:a16="http://schemas.microsoft.com/office/drawing/2014/main" id="{A582D371-37F4-6F4A-A195-3AC4D682025D}"/>
                    </a:ext>
                  </a:extLst>
                </p:cNvPr>
                <p:cNvGrpSpPr/>
                <p:nvPr/>
              </p:nvGrpSpPr>
              <p:grpSpPr>
                <a:xfrm>
                  <a:off x="6764308" y="1243935"/>
                  <a:ext cx="2313197" cy="2826780"/>
                  <a:chOff x="7734300" y="1565243"/>
                  <a:chExt cx="5605207" cy="6849689"/>
                </a:xfrm>
              </p:grpSpPr>
              <p:pic>
                <p:nvPicPr>
                  <p:cNvPr id="75" name="图片 74">
                    <a:extLst>
                      <a:ext uri="{FF2B5EF4-FFF2-40B4-BE49-F238E27FC236}">
                        <a16:creationId xmlns:a16="http://schemas.microsoft.com/office/drawing/2014/main" id="{19407791-6DB7-1749-BD85-341E923A1DE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>
                    <a:off x="9367004" y="1636934"/>
                    <a:ext cx="3972503" cy="6777998"/>
                  </a:xfrm>
                  <a:prstGeom prst="rect">
                    <a:avLst/>
                  </a:prstGeom>
                </p:spPr>
              </p:pic>
              <p:sp>
                <p:nvSpPr>
                  <p:cNvPr id="76" name="矩形 75">
                    <a:extLst>
                      <a:ext uri="{FF2B5EF4-FFF2-40B4-BE49-F238E27FC236}">
                        <a16:creationId xmlns:a16="http://schemas.microsoft.com/office/drawing/2014/main" id="{FAC58159-8A30-554E-8039-80ECDBD41743}"/>
                      </a:ext>
                    </a:extLst>
                  </p:cNvPr>
                  <p:cNvSpPr/>
                  <p:nvPr/>
                </p:nvSpPr>
                <p:spPr>
                  <a:xfrm>
                    <a:off x="7734300" y="5303810"/>
                    <a:ext cx="1142119" cy="271624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cs typeface="Myriad Pro" panose="020B0503030403020204" pitchFamily="34" charset="0"/>
                    </a:endParaRPr>
                  </a:p>
                </p:txBody>
              </p:sp>
              <p:sp>
                <p:nvSpPr>
                  <p:cNvPr id="77" name="矩形 76">
                    <a:extLst>
                      <a:ext uri="{FF2B5EF4-FFF2-40B4-BE49-F238E27FC236}">
                        <a16:creationId xmlns:a16="http://schemas.microsoft.com/office/drawing/2014/main" id="{A25346DD-1717-D548-BD4F-6B56FA7DEA8C}"/>
                      </a:ext>
                    </a:extLst>
                  </p:cNvPr>
                  <p:cNvSpPr/>
                  <p:nvPr/>
                </p:nvSpPr>
                <p:spPr>
                  <a:xfrm>
                    <a:off x="9120029" y="1565243"/>
                    <a:ext cx="1457940" cy="11108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cs typeface="Myriad Pro" panose="020B0503030403020204" pitchFamily="34" charset="0"/>
                    </a:endParaRPr>
                  </a:p>
                </p:txBody>
              </p:sp>
              <p:sp>
                <p:nvSpPr>
                  <p:cNvPr id="78" name="矩形 77">
                    <a:extLst>
                      <a:ext uri="{FF2B5EF4-FFF2-40B4-BE49-F238E27FC236}">
                        <a16:creationId xmlns:a16="http://schemas.microsoft.com/office/drawing/2014/main" id="{4F1063F8-39F5-5946-AD21-9277E8E543BD}"/>
                      </a:ext>
                    </a:extLst>
                  </p:cNvPr>
                  <p:cNvSpPr/>
                  <p:nvPr/>
                </p:nvSpPr>
                <p:spPr>
                  <a:xfrm>
                    <a:off x="9330886" y="5302141"/>
                    <a:ext cx="1142121" cy="267052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 dirty="0">
                      <a:cs typeface="Myriad Pro" panose="020B0503030403020204" pitchFamily="34" charset="0"/>
                    </a:endParaRPr>
                  </a:p>
                </p:txBody>
              </p:sp>
            </p:grpSp>
          </p:grp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94D56F2-553E-BC46-A94A-F247EF157026}"/>
                  </a:ext>
                </a:extLst>
              </p:cNvPr>
              <p:cNvSpPr txBox="1"/>
              <p:nvPr/>
            </p:nvSpPr>
            <p:spPr>
              <a:xfrm>
                <a:off x="2536474" y="2848884"/>
                <a:ext cx="646934" cy="304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3</a:t>
                </a:r>
                <a:r>
                  <a:rPr kumimoji="1" lang="uk-UA" altLang="zh-CN" sz="12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м</a:t>
                </a:r>
                <a:endParaRPr kumimoji="1" lang="zh-CN" altLang="en-US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FF2A48F-E839-C949-A2E5-BB7726271033}"/>
                  </a:ext>
                </a:extLst>
              </p:cNvPr>
              <p:cNvSpPr txBox="1"/>
              <p:nvPr/>
            </p:nvSpPr>
            <p:spPr>
              <a:xfrm>
                <a:off x="3130772" y="2848884"/>
                <a:ext cx="646934" cy="304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5</a:t>
                </a:r>
                <a:r>
                  <a:rPr kumimoji="1" lang="uk-UA" altLang="zh-CN" sz="12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м</a:t>
                </a:r>
                <a:endParaRPr kumimoji="1" lang="zh-CN" altLang="en-US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1D663CF1-6483-A847-B77D-8F59B99DA6A7}"/>
                  </a:ext>
                </a:extLst>
              </p:cNvPr>
              <p:cNvSpPr txBox="1"/>
              <p:nvPr/>
            </p:nvSpPr>
            <p:spPr>
              <a:xfrm>
                <a:off x="671137" y="1858969"/>
                <a:ext cx="990876" cy="30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600" dirty="0" err="1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Вистота</a:t>
                </a:r>
                <a:r>
                  <a:rPr kumimoji="1" lang="uk-UA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 камери</a:t>
                </a:r>
                <a:r>
                  <a:rPr kumimoji="1" lang="en-US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 2.0~2.3</a:t>
                </a:r>
                <a:r>
                  <a:rPr kumimoji="1" lang="uk-UA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м</a:t>
                </a:r>
                <a:endParaRPr kumimoji="1" lang="en-US" altLang="zh-CN" sz="6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4C80A255-2F53-9443-9AF4-FE402B9A9711}"/>
                  </a:ext>
                </a:extLst>
              </p:cNvPr>
              <p:cNvSpPr txBox="1"/>
              <p:nvPr/>
            </p:nvSpPr>
            <p:spPr>
              <a:xfrm>
                <a:off x="2154328" y="1935683"/>
                <a:ext cx="1827044" cy="30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Висота чорного тіла</a:t>
                </a:r>
                <a:r>
                  <a:rPr kumimoji="1" lang="en-US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 2.0~2.3</a:t>
                </a:r>
                <a:r>
                  <a:rPr kumimoji="1" lang="uk-UA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м</a:t>
                </a:r>
                <a:endParaRPr kumimoji="1" lang="en-US" altLang="zh-CN" sz="6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  <a:p>
                <a:pPr algn="ctr"/>
                <a:r>
                  <a:rPr kumimoji="1" lang="en-US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(</a:t>
                </a:r>
                <a:r>
                  <a:rPr kumimoji="1" lang="ru-RU" altLang="zh-CN" sz="600" dirty="0" err="1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всередині</a:t>
                </a:r>
                <a:r>
                  <a:rPr kumimoji="1" lang="ru-RU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 </a:t>
                </a:r>
                <a:r>
                  <a:rPr kumimoji="1" lang="en-US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FOV </a:t>
                </a:r>
                <a:r>
                  <a:rPr kumimoji="1" lang="ru-RU" altLang="zh-CN" sz="600" dirty="0" err="1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камери</a:t>
                </a:r>
                <a:r>
                  <a:rPr kumimoji="1" lang="en-US" altLang="zh-CN" sz="6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)</a:t>
                </a:r>
              </a:p>
            </p:txBody>
          </p: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5EDFAFE-531F-A240-8713-A05182B02E66}"/>
                  </a:ext>
                </a:extLst>
              </p:cNvPr>
              <p:cNvSpPr txBox="1"/>
              <p:nvPr/>
            </p:nvSpPr>
            <p:spPr>
              <a:xfrm>
                <a:off x="1897143" y="1407231"/>
                <a:ext cx="646934" cy="30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2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3.5</a:t>
                </a:r>
                <a:r>
                  <a:rPr kumimoji="1" lang="uk-UA" altLang="zh-CN" sz="1200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м</a:t>
                </a:r>
                <a:endParaRPr kumimoji="1" lang="zh-CN" altLang="en-US" sz="12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F7A72E65-F72F-FD47-8C79-28B99D9BB4AE}"/>
                  </a:ext>
                </a:extLst>
              </p:cNvPr>
              <p:cNvSpPr txBox="1"/>
              <p:nvPr/>
            </p:nvSpPr>
            <p:spPr>
              <a:xfrm>
                <a:off x="1028790" y="3008669"/>
                <a:ext cx="1566686" cy="304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uk-UA" altLang="zh-CN" sz="1200" b="1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Монтаж на стіну</a:t>
                </a:r>
                <a:endParaRPr kumimoji="1" lang="zh-CN" altLang="en-US" sz="1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38657F14-9666-E34E-9378-FB41EE37FACE}"/>
                  </a:ext>
                </a:extLst>
              </p:cNvPr>
              <p:cNvSpPr txBox="1"/>
              <p:nvPr/>
            </p:nvSpPr>
            <p:spPr>
              <a:xfrm>
                <a:off x="3415719" y="3008668"/>
                <a:ext cx="1827044" cy="304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uk-UA" altLang="zh-CN" sz="1200" b="1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Монтаж на п</a:t>
                </a:r>
                <a:r>
                  <a:rPr kumimoji="1" lang="en-US" altLang="zh-CN" sz="1200" b="1" dirty="0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’</a:t>
                </a:r>
                <a:r>
                  <a:rPr kumimoji="1" lang="uk-UA" altLang="zh-CN" sz="1200" b="1" dirty="0" err="1">
                    <a:solidFill>
                      <a:srgbClr val="474B4F"/>
                    </a:solidFill>
                    <a:latin typeface="Myriad Pro" panose="020B0503030403020204" pitchFamily="34" charset="0"/>
                    <a:cs typeface="Myriad Pro" panose="020B0503030403020204" pitchFamily="34" charset="0"/>
                  </a:rPr>
                  <a:t>єдестал</a:t>
                </a:r>
                <a:endParaRPr kumimoji="1" lang="zh-CN" altLang="en-US" sz="1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" panose="020B0503030403020204" pitchFamily="34" charset="0"/>
                </a:endParaRPr>
              </a:p>
            </p:txBody>
          </p:sp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FB1F0519-03DF-0D47-9495-A2D9C88E6550}"/>
                </a:ext>
              </a:extLst>
            </p:cNvPr>
            <p:cNvSpPr/>
            <p:nvPr/>
          </p:nvSpPr>
          <p:spPr>
            <a:xfrm>
              <a:off x="4706587" y="2292619"/>
              <a:ext cx="194736" cy="53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Myriad Pro" panose="020B0503030403020204" pitchFamily="34" charset="0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4A0190EE-F5B4-9D4D-B650-D8BDD6614667}"/>
                </a:ext>
              </a:extLst>
            </p:cNvPr>
            <p:cNvSpPr/>
            <p:nvPr/>
          </p:nvSpPr>
          <p:spPr>
            <a:xfrm>
              <a:off x="4459581" y="2501735"/>
              <a:ext cx="194736" cy="320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Myriad Pro" panose="020B0503030403020204" pitchFamily="34" charset="0"/>
              </a:endParaRPr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E4663072-D064-874A-8A43-0AC5B2B9DFF3}"/>
              </a:ext>
            </a:extLst>
          </p:cNvPr>
          <p:cNvGrpSpPr/>
          <p:nvPr/>
        </p:nvGrpSpPr>
        <p:grpSpPr>
          <a:xfrm>
            <a:off x="5023186" y="1750493"/>
            <a:ext cx="3297135" cy="5343413"/>
            <a:chOff x="4959851" y="1457301"/>
            <a:chExt cx="3297135" cy="5343413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00BA7147-5F75-5446-88D6-E1233DDDD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GlowDiffused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59851" y="1814785"/>
              <a:ext cx="3297135" cy="4985929"/>
            </a:xfrm>
            <a:prstGeom prst="rect">
              <a:avLst/>
            </a:prstGeom>
          </p:spPr>
        </p:pic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9CCC7637-F284-9841-99B1-8E7CC220B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137919" y="1457301"/>
              <a:ext cx="1448762" cy="1448762"/>
            </a:xfrm>
            <a:prstGeom prst="rect">
              <a:avLst/>
            </a:prstGeom>
          </p:spPr>
        </p:pic>
      </p:grpSp>
      <p:sp>
        <p:nvSpPr>
          <p:cNvPr id="82" name="矩形 81">
            <a:extLst>
              <a:ext uri="{FF2B5EF4-FFF2-40B4-BE49-F238E27FC236}">
                <a16:creationId xmlns:a16="http://schemas.microsoft.com/office/drawing/2014/main" id="{3FF6A690-2E0E-E649-BB84-0F4A1D2D44BC}"/>
              </a:ext>
            </a:extLst>
          </p:cNvPr>
          <p:cNvSpPr/>
          <p:nvPr/>
        </p:nvSpPr>
        <p:spPr>
          <a:xfrm>
            <a:off x="558772" y="3775438"/>
            <a:ext cx="4622827" cy="2846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Бортовий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алгоритм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виявлення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температури</a:t>
            </a:r>
            <a:endParaRPr lang="ru-RU" altLang="zh-CN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Подвійний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об'єктив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(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тепловий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+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видимий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світло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)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Ефективні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пікселі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320x240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Теплова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чутливість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≤50mK 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Тепловий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8 мм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фіксований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об'єктив</a:t>
            </a:r>
            <a:endParaRPr lang="ru-RU" altLang="zh-CN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Видимий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моторизований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об'єктив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2,7-1 2 мм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Точність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±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0.3</a:t>
            </a:r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°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C</a:t>
            </a:r>
            <a:endParaRPr lang="en-US" altLang="zh-CN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r>
              <a:rPr lang="en-US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     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(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повинен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працювати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з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чорним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тілом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)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Виявлення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людей (до 16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цілей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)</a:t>
            </a: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Час </a:t>
            </a:r>
            <a:r>
              <a:rPr lang="ru-RU" altLang="zh-CN" sz="15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реакції</a:t>
            </a:r>
            <a:r>
              <a:rPr lang="ru-RU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: ≤50</a:t>
            </a: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мс</a:t>
            </a:r>
            <a:endParaRPr lang="zh-CN" altLang="en-US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zh-CN" altLang="en-US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14 </a:t>
            </a:r>
            <a:r>
              <a:rPr lang="uk-UA" altLang="zh-CN" sz="15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кольорів</a:t>
            </a:r>
            <a:endParaRPr lang="zh-CN" altLang="en-US" sz="15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941E4F2-7F42-604D-ABC8-1ED62DAFB010}"/>
              </a:ext>
            </a:extLst>
          </p:cNvPr>
          <p:cNvGrpSpPr/>
          <p:nvPr/>
        </p:nvGrpSpPr>
        <p:grpSpPr>
          <a:xfrm>
            <a:off x="468344" y="3082642"/>
            <a:ext cx="2611929" cy="609544"/>
            <a:chOff x="4046844" y="4535701"/>
            <a:chExt cx="2611929" cy="609544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72871E15-E86C-8440-BF6F-7172D270E356}"/>
                </a:ext>
              </a:extLst>
            </p:cNvPr>
            <p:cNvSpPr/>
            <p:nvPr/>
          </p:nvSpPr>
          <p:spPr>
            <a:xfrm>
              <a:off x="4075606" y="4668300"/>
              <a:ext cx="2583167" cy="476945"/>
            </a:xfrm>
            <a:prstGeom prst="rect">
              <a:avLst/>
            </a:prstGeom>
            <a:solidFill>
              <a:srgbClr val="243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055BC388-85D2-C84D-A5D6-74ABC07FF04E}"/>
                </a:ext>
              </a:extLst>
            </p:cNvPr>
            <p:cNvSpPr/>
            <p:nvPr/>
          </p:nvSpPr>
          <p:spPr>
            <a:xfrm>
              <a:off x="4046844" y="4535701"/>
              <a:ext cx="2540001" cy="532456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uk-UA" altLang="zh-CN" b="1" dirty="0">
                  <a:latin typeface="Myriad Pro" panose="020B0503030403020204" pitchFamily="34" charset="0"/>
                  <a:cs typeface="Myriad Pro" panose="020B0503030403020204" pitchFamily="34" charset="0"/>
                </a:rPr>
                <a:t>Опис</a:t>
              </a:r>
              <a:endParaRPr kumimoji="1" lang="zh-CN" altLang="en-US" b="1" dirty="0"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155B989-41A1-7B49-88BF-CFA42D70943A}"/>
              </a:ext>
            </a:extLst>
          </p:cNvPr>
          <p:cNvGrpSpPr/>
          <p:nvPr/>
        </p:nvGrpSpPr>
        <p:grpSpPr>
          <a:xfrm>
            <a:off x="7972475" y="2994379"/>
            <a:ext cx="2611929" cy="609544"/>
            <a:chOff x="4046844" y="4535701"/>
            <a:chExt cx="2611929" cy="609544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6DE04620-755B-5A4E-BDE4-7689B8FF5C01}"/>
                </a:ext>
              </a:extLst>
            </p:cNvPr>
            <p:cNvSpPr/>
            <p:nvPr/>
          </p:nvSpPr>
          <p:spPr>
            <a:xfrm>
              <a:off x="4075606" y="4668300"/>
              <a:ext cx="2583167" cy="476945"/>
            </a:xfrm>
            <a:prstGeom prst="rect">
              <a:avLst/>
            </a:prstGeom>
            <a:solidFill>
              <a:srgbClr val="243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0D094FF9-10C0-3A49-A4E0-643549F975FF}"/>
                </a:ext>
              </a:extLst>
            </p:cNvPr>
            <p:cNvSpPr/>
            <p:nvPr/>
          </p:nvSpPr>
          <p:spPr>
            <a:xfrm>
              <a:off x="4046844" y="4535701"/>
              <a:ext cx="2540001" cy="532456"/>
            </a:xfrm>
            <a:prstGeom prst="rect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uk-UA" altLang="zh-CN" b="1" dirty="0">
                  <a:latin typeface="Myriad Pro" panose="020B0503030403020204" pitchFamily="34" charset="0"/>
                  <a:cs typeface="Myriad Pro" panose="020B0503030403020204" pitchFamily="34" charset="0"/>
                </a:rPr>
                <a:t>Опис</a:t>
              </a:r>
              <a:endParaRPr kumimoji="1" lang="zh-CN" altLang="en-US" b="1" dirty="0"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BEE9A8F1-F67F-484A-A6C7-5623A5DD934B}"/>
              </a:ext>
            </a:extLst>
          </p:cNvPr>
          <p:cNvSpPr txBox="1"/>
          <p:nvPr/>
        </p:nvSpPr>
        <p:spPr>
          <a:xfrm>
            <a:off x="4732066" y="1312167"/>
            <a:ext cx="138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7AC143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ZN-T1</a:t>
            </a:r>
            <a:endParaRPr kumimoji="1" lang="zh-CN" altLang="en-US" b="1" dirty="0">
              <a:solidFill>
                <a:srgbClr val="7AC143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9A578F30-0F31-B943-9B4C-A018AE1E64FA}"/>
              </a:ext>
            </a:extLst>
          </p:cNvPr>
          <p:cNvSpPr txBox="1"/>
          <p:nvPr/>
        </p:nvSpPr>
        <p:spPr>
          <a:xfrm>
            <a:off x="6344589" y="1643826"/>
            <a:ext cx="138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rgbClr val="7AC143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ZN-TH01</a:t>
            </a:r>
            <a:endParaRPr kumimoji="1" lang="zh-CN" altLang="en-US" b="1" dirty="0">
              <a:solidFill>
                <a:srgbClr val="7AC143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9EAD9DCF-5210-9D41-99EF-E3E270AA9F23}"/>
              </a:ext>
            </a:extLst>
          </p:cNvPr>
          <p:cNvSpPr txBox="1"/>
          <p:nvPr/>
        </p:nvSpPr>
        <p:spPr>
          <a:xfrm>
            <a:off x="637576" y="360385"/>
            <a:ext cx="866884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sz="3000" b="1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Мережева</a:t>
            </a:r>
            <a:r>
              <a:rPr lang="ru-RU" altLang="zh-CN" sz="3000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камера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виявлення</a:t>
            </a:r>
            <a:r>
              <a:rPr lang="ru-RU" altLang="zh-CN" sz="3000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lang="ru-RU" altLang="zh-CN" sz="3000" b="1" dirty="0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тіла</a:t>
            </a:r>
            <a:endParaRPr lang="en-US" sz="3000" b="1" dirty="0">
              <a:solidFill>
                <a:srgbClr val="474B4F"/>
              </a:solidFill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94" name="Straight Connector 11">
            <a:extLst>
              <a:ext uri="{FF2B5EF4-FFF2-40B4-BE49-F238E27FC236}">
                <a16:creationId xmlns:a16="http://schemas.microsoft.com/office/drawing/2014/main" id="{913FC05B-06CF-EC4E-9CE8-06FD3C1DAA32}"/>
              </a:ext>
            </a:extLst>
          </p:cNvPr>
          <p:cNvCxnSpPr>
            <a:cxnSpLocks/>
          </p:cNvCxnSpPr>
          <p:nvPr/>
        </p:nvCxnSpPr>
        <p:spPr>
          <a:xfrm>
            <a:off x="743021" y="981222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图片 94">
            <a:extLst>
              <a:ext uri="{FF2B5EF4-FFF2-40B4-BE49-F238E27FC236}">
                <a16:creationId xmlns:a16="http://schemas.microsoft.com/office/drawing/2014/main" id="{EC9262BB-3CC1-0D49-AB79-EA236ADC048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35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274978DB-CC59-D249-8390-956CB910FB30}"/>
              </a:ext>
            </a:extLst>
          </p:cNvPr>
          <p:cNvSpPr txBox="1"/>
          <p:nvPr/>
        </p:nvSpPr>
        <p:spPr>
          <a:xfrm>
            <a:off x="221804" y="467004"/>
            <a:ext cx="5084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Програмне</a:t>
            </a:r>
            <a:r>
              <a:rPr kumimoji="1"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</a:t>
            </a:r>
            <a:r>
              <a:rPr kumimoji="1"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забезпечення</a:t>
            </a:r>
            <a:r>
              <a:rPr kumimoji="1"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з модулем </a:t>
            </a:r>
            <a:r>
              <a:rPr kumimoji="1"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температури</a:t>
            </a:r>
            <a:endParaRPr kumimoji="1" lang="zh-CN" altLang="en-US" sz="3000" b="1" dirty="0">
              <a:solidFill>
                <a:srgbClr val="474B4F"/>
              </a:solidFill>
              <a:latin typeface="Myriad Pro Semibold" panose="020B0503030403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6334C4-B9A2-744A-B319-90F718EFEDE6}"/>
              </a:ext>
            </a:extLst>
          </p:cNvPr>
          <p:cNvCxnSpPr>
            <a:cxnSpLocks/>
          </p:cNvCxnSpPr>
          <p:nvPr/>
        </p:nvCxnSpPr>
        <p:spPr>
          <a:xfrm>
            <a:off x="731838" y="1702199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A2044907-58C1-C142-87AA-48B38E462EB5}"/>
              </a:ext>
            </a:extLst>
          </p:cNvPr>
          <p:cNvSpPr txBox="1"/>
          <p:nvPr/>
        </p:nvSpPr>
        <p:spPr>
          <a:xfrm>
            <a:off x="644957" y="2245671"/>
            <a:ext cx="5084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ZKBio</a:t>
            </a:r>
            <a:r>
              <a:rPr kumimoji="1" lang="en-US" altLang="zh-CN" sz="1600" dirty="0">
                <a:solidFill>
                  <a:srgbClr val="474B4F"/>
                </a:solidFill>
                <a:latin typeface="Myriad Pro Light" panose="020B0403030403020204" pitchFamily="34" charset="0"/>
              </a:rPr>
              <a:t> Access-MTD</a:t>
            </a:r>
            <a:r>
              <a:rPr kumimoji="1"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</a:rPr>
              <a:t>.</a:t>
            </a:r>
          </a:p>
          <a:p>
            <a:r>
              <a:rPr kumimoji="1" lang="en-US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ZKBio</a:t>
            </a:r>
            <a:r>
              <a:rPr kumimoji="1" lang="en-US" altLang="zh-CN" sz="1600" dirty="0">
                <a:solidFill>
                  <a:srgbClr val="474B4F"/>
                </a:solidFill>
                <a:latin typeface="Myriad Pro Light" panose="020B0403030403020204" pitchFamily="34" charset="0"/>
              </a:rPr>
              <a:t> Security-MTD</a:t>
            </a:r>
            <a:r>
              <a:rPr kumimoji="1"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</a:rPr>
              <a:t>.</a:t>
            </a:r>
            <a:endParaRPr kumimoji="1" lang="zh-CN" altLang="en-US" sz="16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E5CE400-E290-5246-A2E2-CB5AAB318924}"/>
              </a:ext>
            </a:extLst>
          </p:cNvPr>
          <p:cNvSpPr/>
          <p:nvPr/>
        </p:nvSpPr>
        <p:spPr>
          <a:xfrm>
            <a:off x="644956" y="5605364"/>
            <a:ext cx="10721383" cy="887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Для модуля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управління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температурою ми не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використовуємо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ліцензію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для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його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контролю, ми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надаємо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цей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модуль абсолютно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безкоштовно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для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обслуговування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безконтактних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біометричних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терміналів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виявлення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тіла</a:t>
            </a:r>
            <a:r>
              <a:rPr lang="ru-RU" altLang="zh-CN" sz="1600" dirty="0">
                <a:solidFill>
                  <a:srgbClr val="474B4F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та масок.</a:t>
            </a:r>
            <a:endParaRPr lang="zh-CN" altLang="en-US" sz="1600" dirty="0">
              <a:solidFill>
                <a:srgbClr val="474B4F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197D8DC-F395-BB4B-97B9-D3469E3AF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7468" y="0"/>
            <a:ext cx="7274532" cy="4367803"/>
          </a:xfrm>
          <a:custGeom>
            <a:avLst/>
            <a:gdLst>
              <a:gd name="connsiteX0" fmla="*/ 0 w 7274532"/>
              <a:gd name="connsiteY0" fmla="*/ 0 h 4367803"/>
              <a:gd name="connsiteX1" fmla="*/ 7274532 w 7274532"/>
              <a:gd name="connsiteY1" fmla="*/ 0 h 4367803"/>
              <a:gd name="connsiteX2" fmla="*/ 7274532 w 7274532"/>
              <a:gd name="connsiteY2" fmla="*/ 3760605 h 4367803"/>
              <a:gd name="connsiteX3" fmla="*/ 7248611 w 7274532"/>
              <a:gd name="connsiteY3" fmla="*/ 3775385 h 4367803"/>
              <a:gd name="connsiteX4" fmla="*/ 4902333 w 7274532"/>
              <a:gd name="connsiteY4" fmla="*/ 4367803 h 4367803"/>
              <a:gd name="connsiteX5" fmla="*/ 23106 w 7274532"/>
              <a:gd name="connsiteY5" fmla="*/ 181908 h 436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4532" h="4367803">
                <a:moveTo>
                  <a:pt x="0" y="0"/>
                </a:moveTo>
                <a:lnTo>
                  <a:pt x="7274532" y="0"/>
                </a:lnTo>
                <a:lnTo>
                  <a:pt x="7274532" y="3760605"/>
                </a:lnTo>
                <a:lnTo>
                  <a:pt x="7248611" y="3775385"/>
                </a:lnTo>
                <a:cubicBezTo>
                  <a:pt x="6550749" y="4153256"/>
                  <a:pt x="5751587" y="4367803"/>
                  <a:pt x="4902333" y="4367803"/>
                </a:cubicBezTo>
                <a:cubicBezTo>
                  <a:pt x="2431775" y="4367803"/>
                  <a:pt x="385137" y="2552124"/>
                  <a:pt x="23106" y="181908"/>
                </a:cubicBezTo>
                <a:close/>
              </a:path>
            </a:pathLst>
          </a:custGeom>
          <a:effectLst>
            <a:outerShdw blurRad="444500" dist="63500" dir="5400000" algn="t" rotWithShape="0">
              <a:prstClr val="black">
                <a:alpha val="16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71692AD-AE84-DA40-BA1D-1D95C90C63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132" y="3960629"/>
            <a:ext cx="2023520" cy="846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BF9E63C-4DD2-2C48-9041-40202D0033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62" y="3463456"/>
            <a:ext cx="2260644" cy="830997"/>
          </a:xfrm>
          <a:prstGeom prst="rect">
            <a:avLst/>
          </a:prstGeom>
        </p:spPr>
      </p:pic>
      <p:sp>
        <p:nvSpPr>
          <p:cNvPr id="23" name="十字形 22">
            <a:extLst>
              <a:ext uri="{FF2B5EF4-FFF2-40B4-BE49-F238E27FC236}">
                <a16:creationId xmlns:a16="http://schemas.microsoft.com/office/drawing/2014/main" id="{AC34EA18-679C-6845-B55F-9CC8AF888249}"/>
              </a:ext>
            </a:extLst>
          </p:cNvPr>
          <p:cNvSpPr/>
          <p:nvPr/>
        </p:nvSpPr>
        <p:spPr>
          <a:xfrm>
            <a:off x="2878812" y="3592266"/>
            <a:ext cx="1163390" cy="1163390"/>
          </a:xfrm>
          <a:prstGeom prst="plus">
            <a:avLst>
              <a:gd name="adj" fmla="val 37371"/>
            </a:avLst>
          </a:prstGeom>
          <a:solidFill>
            <a:srgbClr val="474B4F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4FA52A3-BDAD-2C4C-A39D-DFB00C31282A}"/>
              </a:ext>
            </a:extLst>
          </p:cNvPr>
          <p:cNvSpPr/>
          <p:nvPr/>
        </p:nvSpPr>
        <p:spPr>
          <a:xfrm>
            <a:off x="7554436" y="2831554"/>
            <a:ext cx="2712767" cy="2712767"/>
          </a:xfrm>
          <a:prstGeom prst="ellipse">
            <a:avLst/>
          </a:prstGeom>
          <a:gradFill>
            <a:gsLst>
              <a:gs pos="0">
                <a:srgbClr val="7AC143"/>
              </a:gs>
              <a:gs pos="100000">
                <a:srgbClr val="5B8730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4445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228A570F-329B-114A-A364-64A67770CAAC}"/>
              </a:ext>
            </a:extLst>
          </p:cNvPr>
          <p:cNvSpPr/>
          <p:nvPr/>
        </p:nvSpPr>
        <p:spPr>
          <a:xfrm>
            <a:off x="4208066" y="3268334"/>
            <a:ext cx="1755732" cy="1755732"/>
          </a:xfrm>
          <a:prstGeom prst="ellipse">
            <a:avLst/>
          </a:prstGeom>
          <a:gradFill>
            <a:gsLst>
              <a:gs pos="0">
                <a:srgbClr val="7AC143"/>
              </a:gs>
              <a:gs pos="100000">
                <a:srgbClr val="5B8730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444500" dist="635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6B8490A-2162-8943-AF7D-E09F4F5DCF1B}"/>
              </a:ext>
            </a:extLst>
          </p:cNvPr>
          <p:cNvSpPr txBox="1"/>
          <p:nvPr/>
        </p:nvSpPr>
        <p:spPr>
          <a:xfrm>
            <a:off x="4323832" y="3887962"/>
            <a:ext cx="1570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16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Модуль </a:t>
            </a:r>
            <a:r>
              <a:rPr kumimoji="1" lang="ru-RU" altLang="zh-CN" sz="1600" b="1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управління</a:t>
            </a:r>
            <a:r>
              <a:rPr kumimoji="1" lang="ru-RU" altLang="zh-CN" sz="16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 температурою</a:t>
            </a:r>
            <a:endParaRPr kumimoji="1" lang="zh-CN" altLang="en-US" sz="16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8A75461-6D72-EF49-BC9B-3F04FC7CC8A0}"/>
              </a:ext>
            </a:extLst>
          </p:cNvPr>
          <p:cNvSpPr/>
          <p:nvPr/>
        </p:nvSpPr>
        <p:spPr>
          <a:xfrm>
            <a:off x="6254952" y="3852585"/>
            <a:ext cx="1163782" cy="335353"/>
          </a:xfrm>
          <a:prstGeom prst="rect">
            <a:avLst/>
          </a:prstGeom>
          <a:solidFill>
            <a:srgbClr val="474B4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6A9D8E3-2304-B742-B998-7438ED4638B8}"/>
              </a:ext>
            </a:extLst>
          </p:cNvPr>
          <p:cNvSpPr/>
          <p:nvPr/>
        </p:nvSpPr>
        <p:spPr>
          <a:xfrm>
            <a:off x="6254952" y="4326324"/>
            <a:ext cx="1163782" cy="335353"/>
          </a:xfrm>
          <a:prstGeom prst="rect">
            <a:avLst/>
          </a:prstGeom>
          <a:solidFill>
            <a:srgbClr val="474B4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441F6EC3-ADA7-2640-8D90-98E3E1A143B3}"/>
              </a:ext>
            </a:extLst>
          </p:cNvPr>
          <p:cNvGrpSpPr/>
          <p:nvPr/>
        </p:nvGrpSpPr>
        <p:grpSpPr>
          <a:xfrm>
            <a:off x="7704588" y="3973184"/>
            <a:ext cx="2875218" cy="406278"/>
            <a:chOff x="7726693" y="3845376"/>
            <a:chExt cx="2875218" cy="40627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0037B9F-938D-BD47-99A6-B0610444E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13721" b="-24815"/>
            <a:stretch/>
          </p:blipFill>
          <p:spPr>
            <a:xfrm>
              <a:off x="7726693" y="3914762"/>
              <a:ext cx="1766834" cy="336892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E684F7C-62E1-C549-853A-BD8EF140147B}"/>
                </a:ext>
              </a:extLst>
            </p:cNvPr>
            <p:cNvSpPr txBox="1"/>
            <p:nvPr/>
          </p:nvSpPr>
          <p:spPr>
            <a:xfrm>
              <a:off x="9430003" y="3845376"/>
              <a:ext cx="11719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−MTD</a:t>
              </a:r>
              <a:endParaRPr kumimoji="1" lang="zh-CN" altLang="en-US" sz="20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94FE055-5DB6-DB43-8D40-A7E8AD053BDD}"/>
              </a:ext>
            </a:extLst>
          </p:cNvPr>
          <p:cNvGrpSpPr/>
          <p:nvPr/>
        </p:nvGrpSpPr>
        <p:grpSpPr>
          <a:xfrm>
            <a:off x="7682177" y="4394606"/>
            <a:ext cx="2897629" cy="412249"/>
            <a:chOff x="7704922" y="4211695"/>
            <a:chExt cx="2897629" cy="412249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A281403D-9F55-0E43-811F-27E38FF90411}"/>
                </a:ext>
              </a:extLst>
            </p:cNvPr>
            <p:cNvSpPr txBox="1"/>
            <p:nvPr/>
          </p:nvSpPr>
          <p:spPr>
            <a:xfrm>
              <a:off x="7889784" y="4211695"/>
              <a:ext cx="2712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b="1" dirty="0">
                  <a:solidFill>
                    <a:schemeClr val="bg1"/>
                  </a:solidFill>
                  <a:latin typeface="Myriad Pro" panose="020B0503030403020204" pitchFamily="34" charset="0"/>
                </a:rPr>
                <a:t>ZKBioSecurity</a:t>
              </a:r>
              <a:r>
                <a:rPr kumimoji="1" lang="en-US" altLang="zh-CN" sz="20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−MTD</a:t>
              </a:r>
              <a:endParaRPr kumimoji="1" lang="zh-CN" altLang="en-US" sz="2000" dirty="0">
                <a:solidFill>
                  <a:schemeClr val="bg1"/>
                </a:solidFill>
                <a:latin typeface="Myriad Pro" panose="020B0503030403020204" pitchFamily="34" charset="0"/>
              </a:endParaRP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56B47BF-A7EF-FB43-8382-541E0E1B1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463" t="-8088" b="-26718"/>
            <a:stretch/>
          </p:blipFill>
          <p:spPr>
            <a:xfrm>
              <a:off x="7704922" y="4260085"/>
              <a:ext cx="268514" cy="363859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2CA62B9E-13FF-7640-BED9-E8EC65353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106" y="3459180"/>
            <a:ext cx="480221" cy="4802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70C3FB6-DC34-DE45-B46D-56BAF1741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124" y="3253491"/>
            <a:ext cx="634471" cy="634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4956A5-0931-224D-8ECC-C86D033A0B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88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D907E30-2B11-A14D-8B6C-442BA1033A0A}"/>
              </a:ext>
            </a:extLst>
          </p:cNvPr>
          <p:cNvSpPr/>
          <p:nvPr/>
        </p:nvSpPr>
        <p:spPr>
          <a:xfrm>
            <a:off x="708820" y="4674618"/>
            <a:ext cx="5101672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Система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дозволяє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користувачеві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встановити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температуру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спостереження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.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Якщо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значення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вище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нормального температурного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діапазону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під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час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перевірки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виводиться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сигнал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тривоги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Система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забезпечує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чіткий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візуальний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інтерфейс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для контролю за температурою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тіла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ситуацією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з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маскою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включаючи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зареєстрованих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користувачів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незнайомців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  <a:endParaRPr lang="zh-CN" altLang="en-US" sz="16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4D0CCFF-D2BE-9C45-AADB-EDF8E562615F}"/>
              </a:ext>
            </a:extLst>
          </p:cNvPr>
          <p:cNvGrpSpPr/>
          <p:nvPr/>
        </p:nvGrpSpPr>
        <p:grpSpPr>
          <a:xfrm>
            <a:off x="1031090" y="1738167"/>
            <a:ext cx="1812131" cy="2602460"/>
            <a:chOff x="2880120" y="1026859"/>
            <a:chExt cx="1812131" cy="260246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6C4FF5D-CD8C-194D-8AD7-4E09076C2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0120" y="1026859"/>
              <a:ext cx="1812131" cy="2602460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FA01C44-B4A4-3D41-A11C-2A89CB011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2294" y="1538708"/>
              <a:ext cx="1550194" cy="2081478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59FBD545-B34B-7740-8D26-E2ACAC55C9FF}"/>
              </a:ext>
            </a:extLst>
          </p:cNvPr>
          <p:cNvGrpSpPr/>
          <p:nvPr/>
        </p:nvGrpSpPr>
        <p:grpSpPr>
          <a:xfrm>
            <a:off x="3050832" y="1738167"/>
            <a:ext cx="1888548" cy="2613372"/>
            <a:chOff x="6776553" y="570211"/>
            <a:chExt cx="1888548" cy="2613372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F2B3911-A75F-5C4C-B965-FE6E19263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76553" y="570211"/>
              <a:ext cx="1888548" cy="2613372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3145DF9-ADA4-8741-B88C-EA4C76F68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9446" y="1158277"/>
              <a:ext cx="752605" cy="890958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B97A5256-0A6B-AE4C-91BD-5C1B3BC7F9D3}"/>
              </a:ext>
            </a:extLst>
          </p:cNvPr>
          <p:cNvSpPr txBox="1"/>
          <p:nvPr/>
        </p:nvSpPr>
        <p:spPr>
          <a:xfrm>
            <a:off x="616219" y="320727"/>
            <a:ext cx="580199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  <a:latin typeface="Myriad Pro Semibold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Myriad Pro" panose="020B0503030403020204" pitchFamily="34" charset="0"/>
              </a:rPr>
              <a:t>Моніторинг</a:t>
            </a:r>
            <a:r>
              <a:rPr lang="ru-RU" sz="3000" b="1" dirty="0">
                <a:solidFill>
                  <a:schemeClr val="bg1"/>
                </a:solidFill>
                <a:latin typeface="Myriad Pro Semibold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Myriad Pro" panose="020B0503030403020204" pitchFamily="34" charset="0"/>
              </a:rPr>
              <a:t> у реальному </a:t>
            </a:r>
            <a:r>
              <a:rPr lang="ru-RU" sz="3000" b="1" dirty="0" err="1">
                <a:solidFill>
                  <a:schemeClr val="bg1"/>
                </a:solidFill>
                <a:latin typeface="Myriad Pro Semibold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Myriad Pro" panose="020B0503030403020204" pitchFamily="34" charset="0"/>
              </a:rPr>
              <a:t>часі</a:t>
            </a:r>
            <a:endParaRPr lang="en-US" sz="3000" b="1" dirty="0">
              <a:solidFill>
                <a:schemeClr val="bg1"/>
              </a:solidFill>
              <a:latin typeface="Myriad Pro Semibold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2244C40-2EF3-DE4E-BEAC-E197F9AD7CB1}"/>
              </a:ext>
            </a:extLst>
          </p:cNvPr>
          <p:cNvGrpSpPr/>
          <p:nvPr/>
        </p:nvGrpSpPr>
        <p:grpSpPr>
          <a:xfrm>
            <a:off x="5187100" y="2445375"/>
            <a:ext cx="1723087" cy="1507782"/>
            <a:chOff x="5342109" y="3039397"/>
            <a:chExt cx="1519357" cy="1507782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785D304-4277-4342-8A7F-84C2C3E0E84A}"/>
                </a:ext>
              </a:extLst>
            </p:cNvPr>
            <p:cNvSpPr/>
            <p:nvPr/>
          </p:nvSpPr>
          <p:spPr>
            <a:xfrm>
              <a:off x="5342109" y="3039397"/>
              <a:ext cx="1507782" cy="1507782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4C9E78E-1248-4543-8243-E578E07F405F}"/>
                </a:ext>
              </a:extLst>
            </p:cNvPr>
            <p:cNvSpPr txBox="1"/>
            <p:nvPr/>
          </p:nvSpPr>
          <p:spPr>
            <a:xfrm>
              <a:off x="5353684" y="3211048"/>
              <a:ext cx="150778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Модуль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виявлення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температури</a:t>
              </a:r>
              <a:endParaRPr kumimoji="1" lang="zh-CN" altLang="en-US" b="1" dirty="0">
                <a:solidFill>
                  <a:schemeClr val="bg1"/>
                </a:solidFill>
                <a:latin typeface="Myriad Pro Semibold" panose="020B0503030403020204" pitchFamily="34" charset="0"/>
              </a:endParaRPr>
            </a:p>
          </p:txBody>
        </p:sp>
      </p:grpSp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E3C1F0F9-5DC4-A747-975B-7E141DC826AF}"/>
              </a:ext>
            </a:extLst>
          </p:cNvPr>
          <p:cNvCxnSpPr>
            <a:cxnSpLocks/>
          </p:cNvCxnSpPr>
          <p:nvPr/>
        </p:nvCxnSpPr>
        <p:spPr>
          <a:xfrm>
            <a:off x="756421" y="1013332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70673E59-5DD6-664E-B26C-A3F02307C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9E7E3810-219A-B242-BBDA-8F6906D14BCD}"/>
              </a:ext>
            </a:extLst>
          </p:cNvPr>
          <p:cNvCxnSpPr/>
          <p:nvPr/>
        </p:nvCxnSpPr>
        <p:spPr>
          <a:xfrm>
            <a:off x="-94130" y="7371510"/>
            <a:ext cx="12192000" cy="0"/>
          </a:xfrm>
          <a:prstGeom prst="line">
            <a:avLst/>
          </a:prstGeom>
          <a:ln>
            <a:solidFill>
              <a:srgbClr val="474B4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D31281FE-35B4-C045-B8AC-B8E961C3AC4E}"/>
              </a:ext>
            </a:extLst>
          </p:cNvPr>
          <p:cNvSpPr txBox="1"/>
          <p:nvPr/>
        </p:nvSpPr>
        <p:spPr>
          <a:xfrm>
            <a:off x="699513" y="1960733"/>
            <a:ext cx="382622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У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громадських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зонах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надзвичайне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значення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має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санітарне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питання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яке особливо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загострюється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в по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всьому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світу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в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розпал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епідемії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COVID-19.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DDC99-6539-644A-9593-76377A8AEA41}"/>
              </a:ext>
            </a:extLst>
          </p:cNvPr>
          <p:cNvSpPr txBox="1"/>
          <p:nvPr/>
        </p:nvSpPr>
        <p:spPr>
          <a:xfrm>
            <a:off x="699512" y="2899477"/>
            <a:ext cx="4273081" cy="14990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Особливо, коли є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глобальний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спалах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коронавірусу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який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заразний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і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важко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стримується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люди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турбуються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про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краплинні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інфекції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і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переживають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за те,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щоб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розміщати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руки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чи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пальці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на одному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сенсорі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дверній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ручці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де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незліченна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кількість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інших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людей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також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торкалася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цієї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поверхні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7757C6EE-EDA5-184E-85C6-FA42DAF10CD3}"/>
              </a:ext>
            </a:extLst>
          </p:cNvPr>
          <p:cNvSpPr/>
          <p:nvPr/>
        </p:nvSpPr>
        <p:spPr>
          <a:xfrm>
            <a:off x="4261132" y="4016275"/>
            <a:ext cx="2140267" cy="2140267"/>
          </a:xfrm>
          <a:prstGeom prst="ellipse">
            <a:avLst/>
          </a:prstGeom>
          <a:gradFill>
            <a:gsLst>
              <a:gs pos="0">
                <a:srgbClr val="7AC143"/>
              </a:gs>
              <a:gs pos="100000">
                <a:srgbClr val="5B8730"/>
              </a:gs>
            </a:gsLst>
            <a:lin ang="27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53E3C8B-C811-0C40-B2EB-F12D367FC3CF}"/>
              </a:ext>
            </a:extLst>
          </p:cNvPr>
          <p:cNvSpPr txBox="1"/>
          <p:nvPr/>
        </p:nvSpPr>
        <p:spPr>
          <a:xfrm>
            <a:off x="4764554" y="4423092"/>
            <a:ext cx="162801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30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“</a:t>
            </a:r>
            <a:r>
              <a:rPr lang="uk-UA" altLang="zh-CN" sz="30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ЖАР</a:t>
            </a:r>
            <a:r>
              <a:rPr lang="en-US" altLang="zh-CN" sz="30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”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4FBAC69-9BAF-614E-9600-148BA95EFC44}"/>
              </a:ext>
            </a:extLst>
          </p:cNvPr>
          <p:cNvSpPr txBox="1"/>
          <p:nvPr/>
        </p:nvSpPr>
        <p:spPr>
          <a:xfrm>
            <a:off x="4261132" y="4977090"/>
            <a:ext cx="231675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altLang="zh-CN" sz="1600" dirty="0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є одним з </a:t>
            </a:r>
            <a:r>
              <a:rPr lang="ru-RU" altLang="zh-CN" sz="1600" dirty="0" err="1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основних</a:t>
            </a:r>
            <a:r>
              <a:rPr lang="ru-RU" altLang="zh-CN" sz="1600" dirty="0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 </a:t>
            </a:r>
            <a:r>
              <a:rPr lang="ru-RU" altLang="zh-CN" sz="1600" dirty="0" err="1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симптомів</a:t>
            </a:r>
            <a:r>
              <a:rPr lang="ru-RU" altLang="zh-CN" sz="1600" dirty="0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 </a:t>
            </a:r>
            <a:r>
              <a:rPr lang="ru-RU" altLang="zh-CN" sz="1600" dirty="0" err="1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коронавірусу</a:t>
            </a:r>
            <a:r>
              <a:rPr lang="ru-RU" altLang="zh-CN" sz="1600" dirty="0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  <a:sym typeface="+mn-ea"/>
              </a:rPr>
              <a:t>.</a:t>
            </a:r>
            <a:endParaRPr lang="en-US" altLang="zh-CN" sz="1600" dirty="0">
              <a:solidFill>
                <a:schemeClr val="bg1">
                  <a:alpha val="70000"/>
                </a:schemeClr>
              </a:solidFill>
              <a:latin typeface="Myriad Pro" panose="020B0503030403020204" pitchFamily="34" charset="0"/>
              <a:cs typeface="Myriad Pro" panose="020B0503030403020204" pitchFamily="34" charset="0"/>
              <a:sym typeface="+mn-ea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84BCD94E-AC31-E248-8672-AF96BFD1A9B5}"/>
              </a:ext>
            </a:extLst>
          </p:cNvPr>
          <p:cNvGrpSpPr/>
          <p:nvPr/>
        </p:nvGrpSpPr>
        <p:grpSpPr>
          <a:xfrm>
            <a:off x="2394298" y="4531649"/>
            <a:ext cx="2258129" cy="1938105"/>
            <a:chOff x="2068859" y="4544015"/>
            <a:chExt cx="2258129" cy="1938105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6759A0A-A988-5741-9108-FACD8AFD4BE3}"/>
                </a:ext>
              </a:extLst>
            </p:cNvPr>
            <p:cNvSpPr/>
            <p:nvPr/>
          </p:nvSpPr>
          <p:spPr>
            <a:xfrm>
              <a:off x="2068859" y="4544015"/>
              <a:ext cx="1938105" cy="1938105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3D6009C-AD39-534D-87C0-7C0369F5798C}"/>
                </a:ext>
              </a:extLst>
            </p:cNvPr>
            <p:cNvSpPr txBox="1"/>
            <p:nvPr/>
          </p:nvSpPr>
          <p:spPr>
            <a:xfrm>
              <a:off x="2509313" y="4744831"/>
              <a:ext cx="181767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zh-CN" altLang="en-US" sz="4000" dirty="0">
                  <a:solidFill>
                    <a:schemeClr val="bg1"/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80%</a:t>
              </a:r>
              <a:endParaRPr lang="zh-CN" altLang="en-US" sz="16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AFCF17A-B816-DB48-B1CA-89B1212DF29F}"/>
                </a:ext>
              </a:extLst>
            </p:cNvPr>
            <p:cNvSpPr txBox="1"/>
            <p:nvPr/>
          </p:nvSpPr>
          <p:spPr>
            <a:xfrm>
              <a:off x="2553710" y="4615881"/>
              <a:ext cx="16465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r>
                <a:rPr lang="uk-UA" altLang="zh-CN" sz="1400" dirty="0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Приблизно</a:t>
              </a:r>
              <a:endParaRPr lang="zh-CN" altLang="en-US" sz="1400" dirty="0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38E7C80-74BB-C643-97CF-64B6C4AC01FB}"/>
                </a:ext>
              </a:extLst>
            </p:cNvPr>
            <p:cNvSpPr txBox="1"/>
            <p:nvPr/>
          </p:nvSpPr>
          <p:spPr>
            <a:xfrm>
              <a:off x="2135302" y="5284505"/>
              <a:ext cx="187166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ru-RU" altLang="zh-CN" sz="1400" dirty="0" err="1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мікробів</a:t>
              </a:r>
              <a:r>
                <a:rPr lang="ru-RU" altLang="zh-CN" sz="1400" dirty="0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, </a:t>
              </a:r>
              <a:r>
                <a:rPr lang="ru-RU" altLang="zh-CN" sz="1400" dirty="0" err="1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що</a:t>
              </a:r>
              <a:r>
                <a:rPr lang="ru-RU" altLang="zh-CN" sz="1400" dirty="0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</a:t>
              </a:r>
              <a:r>
                <a:rPr lang="ru-RU" altLang="zh-CN" sz="1400" dirty="0" err="1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викликають</a:t>
              </a:r>
              <a:r>
                <a:rPr lang="ru-RU" altLang="zh-CN" sz="1400" dirty="0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</a:t>
              </a:r>
              <a:r>
                <a:rPr lang="ru-RU" altLang="zh-CN" sz="1400" dirty="0" err="1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хвороби</a:t>
              </a:r>
              <a:r>
                <a:rPr lang="ru-RU" altLang="zh-CN" sz="1400" dirty="0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, </a:t>
              </a:r>
              <a:r>
                <a:rPr lang="ru-RU" altLang="zh-CN" sz="1400" dirty="0" err="1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поширюються</a:t>
              </a:r>
              <a:r>
                <a:rPr lang="ru-RU" altLang="zh-CN" sz="1400" dirty="0">
                  <a:solidFill>
                    <a:schemeClr val="bg1">
                      <a:alpha val="70000"/>
                    </a:schemeClr>
                  </a:solidFill>
                  <a:latin typeface="Myriad Pro" panose="020B0503030403020204" pitchFamily="34" charset="0"/>
                  <a:cs typeface="Myriad Pro" panose="020B0503030403020204" pitchFamily="34" charset="0"/>
                </a:rPr>
                <a:t> через руки.</a:t>
              </a:r>
              <a:endParaRPr lang="zh-CN" altLang="en-US" sz="1400" dirty="0">
                <a:solidFill>
                  <a:schemeClr val="bg1">
                    <a:alpha val="70000"/>
                  </a:schemeClr>
                </a:solidFill>
                <a:latin typeface="Myriad Pro" panose="020B0503030403020204" pitchFamily="34" charset="0"/>
                <a:cs typeface="Myriad Pro" panose="020B0503030403020204" pitchFamily="34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F6E68152-FB00-0648-94F4-458613A57D62}"/>
              </a:ext>
            </a:extLst>
          </p:cNvPr>
          <p:cNvSpPr txBox="1"/>
          <p:nvPr/>
        </p:nvSpPr>
        <p:spPr>
          <a:xfrm>
            <a:off x="699513" y="798748"/>
            <a:ext cx="50568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</a:rPr>
              <a:t>Попередження</a:t>
            </a:r>
            <a:r>
              <a:rPr kumimoji="1" lang="ru-RU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</a:rPr>
              <a:t> про </a:t>
            </a:r>
            <a:r>
              <a:rPr kumimoji="1" lang="ru-RU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</a:rPr>
              <a:t>симптоми</a:t>
            </a:r>
            <a:r>
              <a:rPr kumimoji="1" lang="ru-RU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</a:rPr>
              <a:t>коронавірусу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57054ECF-11A4-A94F-A7B7-AE1886E1CEA5}"/>
              </a:ext>
            </a:extLst>
          </p:cNvPr>
          <p:cNvCxnSpPr>
            <a:cxnSpLocks/>
          </p:cNvCxnSpPr>
          <p:nvPr/>
        </p:nvCxnSpPr>
        <p:spPr>
          <a:xfrm>
            <a:off x="821089" y="1904610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508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87DF0F3-FFFB-4248-B6E0-FBDD336F3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87BF68F-CBBC-2F48-A558-4F351BF61410}"/>
              </a:ext>
            </a:extLst>
          </p:cNvPr>
          <p:cNvSpPr/>
          <p:nvPr/>
        </p:nvSpPr>
        <p:spPr>
          <a:xfrm>
            <a:off x="0" y="0"/>
            <a:ext cx="4830044" cy="6858000"/>
          </a:xfrm>
          <a:prstGeom prst="rect">
            <a:avLst/>
          </a:prstGeom>
          <a:gradFill>
            <a:gsLst>
              <a:gs pos="77000">
                <a:srgbClr val="233F6E">
                  <a:alpha val="86000"/>
                </a:srgbClr>
              </a:gs>
              <a:gs pos="35000">
                <a:srgbClr val="27394B">
                  <a:alpha val="93000"/>
                </a:srgbClr>
              </a:gs>
              <a:gs pos="1000">
                <a:srgbClr val="2D343D">
                  <a:alpha val="97000"/>
                </a:srgbClr>
              </a:gs>
              <a:gs pos="99000">
                <a:srgbClr val="213B7D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F610483-83CE-734B-A3F0-97CBFF12A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163" y="1984228"/>
            <a:ext cx="2791401" cy="374982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FD5C76A-CF53-BA4F-B978-0D34F691F1C1}"/>
              </a:ext>
            </a:extLst>
          </p:cNvPr>
          <p:cNvSpPr/>
          <p:nvPr/>
        </p:nvSpPr>
        <p:spPr>
          <a:xfrm>
            <a:off x="603468" y="1426522"/>
            <a:ext cx="4408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Забезпечує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декілька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звітів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для статистики:</a:t>
            </a:r>
            <a:endParaRPr lang="zh-CN" altLang="en-US" dirty="0">
              <a:latin typeface="Myriad Pro" panose="020B0503030403020204" pitchFamily="34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1BB7CE7-1E72-C246-8B1F-7B82C50A6497}"/>
              </a:ext>
            </a:extLst>
          </p:cNvPr>
          <p:cNvGrpSpPr/>
          <p:nvPr/>
        </p:nvGrpSpPr>
        <p:grpSpPr>
          <a:xfrm>
            <a:off x="4038926" y="3222376"/>
            <a:ext cx="1671994" cy="1507782"/>
            <a:chOff x="5353684" y="3174450"/>
            <a:chExt cx="1671994" cy="1507782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F62466AC-A96C-9E43-B04B-C845DCE77C9C}"/>
                </a:ext>
              </a:extLst>
            </p:cNvPr>
            <p:cNvSpPr/>
            <p:nvPr/>
          </p:nvSpPr>
          <p:spPr>
            <a:xfrm>
              <a:off x="5435790" y="3174450"/>
              <a:ext cx="1507782" cy="1507782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54F7FF6-ECA1-7549-9B14-7DA75E0DF97A}"/>
                </a:ext>
              </a:extLst>
            </p:cNvPr>
            <p:cNvSpPr txBox="1"/>
            <p:nvPr/>
          </p:nvSpPr>
          <p:spPr>
            <a:xfrm>
              <a:off x="5353684" y="3382700"/>
              <a:ext cx="16719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Модуль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виявлення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температури</a:t>
              </a:r>
              <a:endParaRPr kumimoji="1" lang="zh-CN" altLang="en-US" b="1" dirty="0">
                <a:solidFill>
                  <a:schemeClr val="bg1"/>
                </a:solidFill>
                <a:latin typeface="Myriad Pro Semibold" panose="020B0503030403020204" pitchFamily="34" charset="0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2E8FCEF-7D25-934E-8BF4-6EEBFB5B4741}"/>
              </a:ext>
            </a:extLst>
          </p:cNvPr>
          <p:cNvSpPr txBox="1"/>
          <p:nvPr/>
        </p:nvSpPr>
        <p:spPr>
          <a:xfrm>
            <a:off x="616219" y="320727"/>
            <a:ext cx="4072681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yriad Pro Semibold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Myriad Pro" panose="020B0503030403020204" pitchFamily="34" charset="0"/>
              </a:rPr>
              <a:t>Панель статистики</a:t>
            </a:r>
            <a:endParaRPr lang="en-US" sz="3000" b="1" dirty="0">
              <a:solidFill>
                <a:schemeClr val="bg1"/>
              </a:solidFill>
              <a:latin typeface="Myriad Pro Semibold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F5A296EE-DDB7-154B-90F4-49F5DD465624}"/>
              </a:ext>
            </a:extLst>
          </p:cNvPr>
          <p:cNvCxnSpPr>
            <a:cxnSpLocks/>
          </p:cNvCxnSpPr>
          <p:nvPr/>
        </p:nvCxnSpPr>
        <p:spPr>
          <a:xfrm>
            <a:off x="744846" y="1013332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2975AF0A-A2BE-7642-B6DA-712BC3B80A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6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AFF03E-4582-EE48-AC74-6F3C6D2B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76" y="1181392"/>
            <a:ext cx="9992248" cy="517704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4FDD137-96E4-2348-AE36-FBC36CE90E93}"/>
              </a:ext>
            </a:extLst>
          </p:cNvPr>
          <p:cNvSpPr txBox="1"/>
          <p:nvPr/>
        </p:nvSpPr>
        <p:spPr>
          <a:xfrm>
            <a:off x="0" y="363284"/>
            <a:ext cx="1219200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uk-UA" sz="30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Журнал записів температури</a:t>
            </a:r>
            <a:endParaRPr lang="en-US" sz="3000" b="1" dirty="0">
              <a:solidFill>
                <a:srgbClr val="474B4F"/>
              </a:solidFill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8439AEE-F737-F048-8577-EE85E2F7E6F2}"/>
              </a:ext>
            </a:extLst>
          </p:cNvPr>
          <p:cNvGrpSpPr/>
          <p:nvPr/>
        </p:nvGrpSpPr>
        <p:grpSpPr>
          <a:xfrm>
            <a:off x="478437" y="4400550"/>
            <a:ext cx="1646453" cy="1507782"/>
            <a:chOff x="5353683" y="3039397"/>
            <a:chExt cx="1646453" cy="150778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14507DB-8731-3E4F-A7FA-56E16AF59026}"/>
                </a:ext>
              </a:extLst>
            </p:cNvPr>
            <p:cNvSpPr/>
            <p:nvPr/>
          </p:nvSpPr>
          <p:spPr>
            <a:xfrm>
              <a:off x="5423018" y="3039397"/>
              <a:ext cx="1507782" cy="1507782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4AD9D78A-96D7-774F-9872-CBD75E11B42A}"/>
                </a:ext>
              </a:extLst>
            </p:cNvPr>
            <p:cNvSpPr txBox="1"/>
            <p:nvPr/>
          </p:nvSpPr>
          <p:spPr>
            <a:xfrm>
              <a:off x="5353683" y="3193123"/>
              <a:ext cx="164645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Модуль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виявлення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температури</a:t>
              </a:r>
              <a:endParaRPr kumimoji="1" lang="zh-CN" altLang="en-US" b="1" dirty="0">
                <a:solidFill>
                  <a:schemeClr val="bg1"/>
                </a:solidFill>
                <a:latin typeface="Myriad Pro Semibold" panose="020B0503030403020204" pitchFamily="34" charset="0"/>
              </a:endParaRPr>
            </a:p>
          </p:txBody>
        </p:sp>
      </p:grp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C81BC5AE-CF19-1140-A1A6-7651F088EC93}"/>
              </a:ext>
            </a:extLst>
          </p:cNvPr>
          <p:cNvCxnSpPr>
            <a:cxnSpLocks/>
          </p:cNvCxnSpPr>
          <p:nvPr/>
        </p:nvCxnSpPr>
        <p:spPr>
          <a:xfrm>
            <a:off x="5827713" y="974725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8C0443B-310A-AB42-803B-623D77C218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8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CE170E-6F89-BB43-B32B-9ED9A56E5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225548"/>
            <a:ext cx="10083362" cy="52642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EE9E04F-E126-B24F-BF97-3BB084AA30C4}"/>
              </a:ext>
            </a:extLst>
          </p:cNvPr>
          <p:cNvGrpSpPr/>
          <p:nvPr/>
        </p:nvGrpSpPr>
        <p:grpSpPr>
          <a:xfrm>
            <a:off x="0" y="4400550"/>
            <a:ext cx="1695260" cy="1507782"/>
            <a:chOff x="5262000" y="3039397"/>
            <a:chExt cx="1695260" cy="150778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533B9D0-3A34-7348-9947-6F1CCBC05E27}"/>
                </a:ext>
              </a:extLst>
            </p:cNvPr>
            <p:cNvSpPr/>
            <p:nvPr/>
          </p:nvSpPr>
          <p:spPr>
            <a:xfrm>
              <a:off x="5342109" y="3039397"/>
              <a:ext cx="1507782" cy="1507782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0216A76-B858-2844-B618-556897A110F8}"/>
                </a:ext>
              </a:extLst>
            </p:cNvPr>
            <p:cNvSpPr txBox="1"/>
            <p:nvPr/>
          </p:nvSpPr>
          <p:spPr>
            <a:xfrm>
              <a:off x="5262000" y="3199820"/>
              <a:ext cx="16952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Модуль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виявлення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температури</a:t>
              </a:r>
              <a:endParaRPr kumimoji="1" lang="zh-CN" altLang="en-US" b="1" dirty="0">
                <a:solidFill>
                  <a:schemeClr val="bg1"/>
                </a:solidFill>
                <a:latin typeface="Myriad Pro Semibold" panose="020B0503030403020204" pitchFamily="34" charset="0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502505E-FBF6-9644-A6C3-C51F4370EC0B}"/>
              </a:ext>
            </a:extLst>
          </p:cNvPr>
          <p:cNvSpPr txBox="1"/>
          <p:nvPr/>
        </p:nvSpPr>
        <p:spPr>
          <a:xfrm>
            <a:off x="0" y="368188"/>
            <a:ext cx="1219200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30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Графік</a:t>
            </a:r>
            <a:r>
              <a:rPr lang="ru-RU" sz="30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30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lang="ru-RU" sz="30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персоналу</a:t>
            </a:r>
            <a:endParaRPr lang="en-US" sz="3000" b="1" dirty="0">
              <a:solidFill>
                <a:srgbClr val="474B4F"/>
              </a:solidFill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0D252679-EA78-DE4B-AFED-49C0B07278A8}"/>
              </a:ext>
            </a:extLst>
          </p:cNvPr>
          <p:cNvCxnSpPr>
            <a:cxnSpLocks/>
          </p:cNvCxnSpPr>
          <p:nvPr/>
        </p:nvCxnSpPr>
        <p:spPr>
          <a:xfrm>
            <a:off x="5827713" y="974725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E1F60247-7A28-AE4C-9BA0-34E8DAAB4D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6C16DE4-3EA5-A946-BD20-29A7E0D3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97" y="1217321"/>
            <a:ext cx="10134600" cy="5359983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E1191D2-19F8-B54C-92F2-2FD7903F4ADF}"/>
              </a:ext>
            </a:extLst>
          </p:cNvPr>
          <p:cNvGrpSpPr/>
          <p:nvPr/>
        </p:nvGrpSpPr>
        <p:grpSpPr>
          <a:xfrm>
            <a:off x="14882" y="4400550"/>
            <a:ext cx="1650030" cy="1507782"/>
            <a:chOff x="5276882" y="3039397"/>
            <a:chExt cx="1650030" cy="150778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12EEF2B4-441A-534E-AD87-CF0C5249D80A}"/>
                </a:ext>
              </a:extLst>
            </p:cNvPr>
            <p:cNvSpPr/>
            <p:nvPr/>
          </p:nvSpPr>
          <p:spPr>
            <a:xfrm>
              <a:off x="5342109" y="3039397"/>
              <a:ext cx="1507782" cy="1507782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394E855F-1A57-DF4F-BDE7-0FBDF02FA846}"/>
                </a:ext>
              </a:extLst>
            </p:cNvPr>
            <p:cNvSpPr txBox="1"/>
            <p:nvPr/>
          </p:nvSpPr>
          <p:spPr>
            <a:xfrm>
              <a:off x="5276882" y="3225946"/>
              <a:ext cx="16500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Модуль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виявлення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температури</a:t>
              </a:r>
              <a:endParaRPr kumimoji="1" lang="zh-CN" altLang="en-US" b="1" dirty="0">
                <a:solidFill>
                  <a:schemeClr val="bg1"/>
                </a:solidFill>
                <a:latin typeface="Myriad Pro Semibold" panose="020B0503030403020204" pitchFamily="34" charset="0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80506EC1-26AB-3F4B-8830-E5FC61A0177D}"/>
              </a:ext>
            </a:extLst>
          </p:cNvPr>
          <p:cNvSpPr txBox="1"/>
          <p:nvPr/>
        </p:nvSpPr>
        <p:spPr>
          <a:xfrm>
            <a:off x="0" y="265185"/>
            <a:ext cx="12192000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uk-UA" sz="30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Абнормальні</a:t>
            </a:r>
            <a:r>
              <a:rPr lang="uk-UA" sz="30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записи температури</a:t>
            </a:r>
            <a:endParaRPr lang="en-US" sz="3000" b="1" dirty="0">
              <a:solidFill>
                <a:srgbClr val="474B4F"/>
              </a:solidFill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A2A54477-AAB6-AA4D-B784-76ED42F58D22}"/>
              </a:ext>
            </a:extLst>
          </p:cNvPr>
          <p:cNvCxnSpPr>
            <a:cxnSpLocks/>
          </p:cNvCxnSpPr>
          <p:nvPr/>
        </p:nvCxnSpPr>
        <p:spPr>
          <a:xfrm>
            <a:off x="5801209" y="819183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04D09487-CC31-3443-B886-C9787AB4DC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7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7607ED-06FF-654A-906D-61519BEEF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38" y="1082590"/>
            <a:ext cx="10363200" cy="539059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030DAA4-87A8-564D-BBE6-4FAC82C98F9D}"/>
              </a:ext>
            </a:extLst>
          </p:cNvPr>
          <p:cNvGrpSpPr/>
          <p:nvPr/>
        </p:nvGrpSpPr>
        <p:grpSpPr>
          <a:xfrm>
            <a:off x="17693" y="4400550"/>
            <a:ext cx="1632613" cy="1507782"/>
            <a:chOff x="5279693" y="3039397"/>
            <a:chExt cx="1632613" cy="150778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42FBA4E-246C-C747-8C82-2B3883761C81}"/>
                </a:ext>
              </a:extLst>
            </p:cNvPr>
            <p:cNvSpPr/>
            <p:nvPr/>
          </p:nvSpPr>
          <p:spPr>
            <a:xfrm>
              <a:off x="5342109" y="3039397"/>
              <a:ext cx="1507782" cy="1507782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F6A1D95-2F4B-364F-BD61-B4195EC669D7}"/>
                </a:ext>
              </a:extLst>
            </p:cNvPr>
            <p:cNvSpPr txBox="1"/>
            <p:nvPr/>
          </p:nvSpPr>
          <p:spPr>
            <a:xfrm>
              <a:off x="5279693" y="3217237"/>
              <a:ext cx="1632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Модуль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виявлення</a:t>
              </a:r>
              <a:r>
                <a:rPr kumimoji="1" lang="ru-RU" altLang="zh-CN" b="1" dirty="0">
                  <a:solidFill>
                    <a:schemeClr val="bg1"/>
                  </a:solidFill>
                  <a:latin typeface="Myriad Pro Semibold" panose="020B0503030403020204" pitchFamily="34" charset="0"/>
                </a:rPr>
                <a:t> </a:t>
              </a:r>
              <a:r>
                <a:rPr kumimoji="1" lang="ru-RU" altLang="zh-CN" b="1" dirty="0" err="1">
                  <a:solidFill>
                    <a:schemeClr val="bg1"/>
                  </a:solidFill>
                  <a:latin typeface="Myriad Pro Semibold" panose="020B0503030403020204" pitchFamily="34" charset="0"/>
                </a:rPr>
                <a:t>температури</a:t>
              </a:r>
              <a:endParaRPr kumimoji="1" lang="zh-CN" altLang="en-US" b="1" dirty="0">
                <a:solidFill>
                  <a:schemeClr val="bg1"/>
                </a:solidFill>
                <a:latin typeface="Myriad Pro Semibold" panose="020B0503030403020204" pitchFamily="34" charset="0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385E0AB5-2B26-4949-B8A7-F990EE79D858}"/>
              </a:ext>
            </a:extLst>
          </p:cNvPr>
          <p:cNvSpPr txBox="1"/>
          <p:nvPr/>
        </p:nvSpPr>
        <p:spPr>
          <a:xfrm>
            <a:off x="0" y="242096"/>
            <a:ext cx="1219199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7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Щоденний</a:t>
            </a:r>
            <a:r>
              <a:rPr lang="ru-RU" sz="27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27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статистичний</a:t>
            </a:r>
            <a:r>
              <a:rPr lang="ru-RU" sz="27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27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звіт</a:t>
            </a:r>
            <a:r>
              <a:rPr lang="ru-RU" sz="27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27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відділу</a:t>
            </a:r>
            <a:r>
              <a:rPr lang="ru-RU" sz="27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27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lang="ru-RU" sz="2700" b="1" dirty="0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2700" b="1" dirty="0" err="1">
                <a:solidFill>
                  <a:srgbClr val="474B4F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тіла</a:t>
            </a:r>
            <a:endParaRPr lang="en-US" sz="2700" b="1" dirty="0">
              <a:solidFill>
                <a:srgbClr val="474B4F"/>
              </a:solidFill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F7A00707-9B9C-2C4E-B016-661DB986EF75}"/>
              </a:ext>
            </a:extLst>
          </p:cNvPr>
          <p:cNvCxnSpPr>
            <a:cxnSpLocks/>
          </p:cNvCxnSpPr>
          <p:nvPr/>
        </p:nvCxnSpPr>
        <p:spPr>
          <a:xfrm>
            <a:off x="5791200" y="803410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5BDE346B-BF5C-9446-9E63-DC96BF2AEE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7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D9C085-EFD7-1942-BFF0-CD2E939F1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13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CCD9D8F-77C9-2841-99C9-D3D6E25CD5C9}"/>
              </a:ext>
            </a:extLst>
          </p:cNvPr>
          <p:cNvSpPr/>
          <p:nvPr/>
        </p:nvSpPr>
        <p:spPr>
          <a:xfrm>
            <a:off x="0" y="0"/>
            <a:ext cx="5818910" cy="6857134"/>
          </a:xfrm>
          <a:prstGeom prst="rect">
            <a:avLst/>
          </a:prstGeom>
          <a:gradFill>
            <a:gsLst>
              <a:gs pos="77000">
                <a:srgbClr val="233F6E">
                  <a:alpha val="86000"/>
                </a:srgbClr>
              </a:gs>
              <a:gs pos="35000">
                <a:srgbClr val="27394B">
                  <a:alpha val="93000"/>
                </a:srgbClr>
              </a:gs>
              <a:gs pos="1000">
                <a:srgbClr val="2D343D">
                  <a:alpha val="97000"/>
                </a:srgbClr>
              </a:gs>
              <a:gs pos="99000">
                <a:srgbClr val="213B7D">
                  <a:alpha val="8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22E73A-D302-AF44-B65F-39F9A0330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36" y="1731482"/>
            <a:ext cx="3849404" cy="30914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81592C2-E6B9-0C48-8543-DB9746AD85EA}"/>
              </a:ext>
            </a:extLst>
          </p:cNvPr>
          <p:cNvSpPr txBox="1"/>
          <p:nvPr/>
        </p:nvSpPr>
        <p:spPr>
          <a:xfrm>
            <a:off x="203391" y="4932006"/>
            <a:ext cx="541212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Користувач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може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швидко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керувати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параметрами пристрою «Маска та температура» у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модулі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управління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пристроями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Система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дозволяє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користувачеві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встановлювати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кілька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параметрів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для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різних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сценаріїв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застосування</a:t>
            </a:r>
            <a:r>
              <a:rPr kumimoji="1"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.</a:t>
            </a:r>
            <a:endParaRPr kumimoji="1" lang="zh-CN" altLang="en-US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7E0918A-915E-1243-B6ED-6AFA8990B287}"/>
              </a:ext>
            </a:extLst>
          </p:cNvPr>
          <p:cNvSpPr txBox="1"/>
          <p:nvPr/>
        </p:nvSpPr>
        <p:spPr>
          <a:xfrm>
            <a:off x="86656" y="357910"/>
            <a:ext cx="611535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Швидке</a:t>
            </a:r>
            <a:r>
              <a:rPr lang="ru-RU" sz="3000" b="1" dirty="0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управління</a:t>
            </a:r>
            <a:r>
              <a:rPr lang="ru-RU" sz="3000" b="1" dirty="0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масковими</a:t>
            </a:r>
            <a:r>
              <a:rPr lang="ru-RU" sz="3000" b="1" dirty="0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та </a:t>
            </a:r>
            <a:r>
              <a:rPr lang="ru-RU" sz="3000" b="1" dirty="0" err="1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температурними</a:t>
            </a:r>
            <a:r>
              <a:rPr lang="ru-RU" sz="3000" b="1" dirty="0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</a:rPr>
              <a:t>пристроями</a:t>
            </a:r>
            <a:endParaRPr lang="en-US" sz="3000" b="1" dirty="0">
              <a:solidFill>
                <a:schemeClr val="bg1"/>
              </a:solidFill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85AAAB33-5B65-4344-AD9D-7A879EF63A37}"/>
              </a:ext>
            </a:extLst>
          </p:cNvPr>
          <p:cNvCxnSpPr>
            <a:cxnSpLocks/>
          </p:cNvCxnSpPr>
          <p:nvPr/>
        </p:nvCxnSpPr>
        <p:spPr>
          <a:xfrm>
            <a:off x="858336" y="1434098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6095064-0458-E548-B28B-EBF85D83B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32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B307B392-D13E-3A46-AEDA-C0D082AAF5D4}"/>
              </a:ext>
            </a:extLst>
          </p:cNvPr>
          <p:cNvCxnSpPr>
            <a:cxnSpLocks/>
          </p:cNvCxnSpPr>
          <p:nvPr/>
        </p:nvCxnSpPr>
        <p:spPr>
          <a:xfrm>
            <a:off x="5827713" y="974725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A0DA516D-F48C-5C4F-BD43-CFCB81E5C60C}"/>
              </a:ext>
            </a:extLst>
          </p:cNvPr>
          <p:cNvSpPr txBox="1"/>
          <p:nvPr/>
        </p:nvSpPr>
        <p:spPr>
          <a:xfrm>
            <a:off x="4299241" y="332136"/>
            <a:ext cx="4975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Сценарії</a:t>
            </a:r>
            <a:r>
              <a:rPr kumimoji="1"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</a:t>
            </a:r>
            <a:r>
              <a:rPr kumimoji="1"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застосування</a:t>
            </a:r>
            <a:endParaRPr kumimoji="1" lang="zh-CN" altLang="en-US" sz="3000" b="1" dirty="0">
              <a:solidFill>
                <a:srgbClr val="474B4F"/>
              </a:solidFill>
              <a:latin typeface="Myriad Pro Semibold" panose="020B0503030403020204" pitchFamily="34" charset="0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3CDBCFB6-CF98-AB46-8105-DEFC2DC3B075}"/>
              </a:ext>
            </a:extLst>
          </p:cNvPr>
          <p:cNvGrpSpPr/>
          <p:nvPr/>
        </p:nvGrpSpPr>
        <p:grpSpPr>
          <a:xfrm>
            <a:off x="479425" y="1765621"/>
            <a:ext cx="3494981" cy="2063897"/>
            <a:chOff x="479425" y="1933484"/>
            <a:chExt cx="3494981" cy="2063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53045E9-CDB4-284F-A84F-46554C32C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426" y="1933484"/>
              <a:ext cx="3488347" cy="2063897"/>
            </a:xfrm>
            <a:prstGeom prst="rect">
              <a:avLst/>
            </a:prstGeom>
          </p:spPr>
        </p:pic>
        <p:sp>
          <p:nvSpPr>
            <p:cNvPr id="2" name="Isosceles Triangle 15">
              <a:extLst>
                <a:ext uri="{FF2B5EF4-FFF2-40B4-BE49-F238E27FC236}">
                  <a16:creationId xmlns:a16="http://schemas.microsoft.com/office/drawing/2014/main" id="{129465AA-EAEE-6541-B07F-386BA2F42565}"/>
                </a:ext>
              </a:extLst>
            </p:cNvPr>
            <p:cNvSpPr/>
            <p:nvPr/>
          </p:nvSpPr>
          <p:spPr>
            <a:xfrm rot="10800000">
              <a:off x="2126168" y="1944131"/>
              <a:ext cx="194863" cy="168047"/>
            </a:xfrm>
            <a:prstGeom prst="triangle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FCAA10F6-5228-C34A-9D6C-DA4309EA538E}"/>
                </a:ext>
              </a:extLst>
            </p:cNvPr>
            <p:cNvGrpSpPr/>
            <p:nvPr/>
          </p:nvGrpSpPr>
          <p:grpSpPr>
            <a:xfrm>
              <a:off x="479425" y="3656026"/>
              <a:ext cx="3494981" cy="341355"/>
              <a:chOff x="479425" y="3656026"/>
              <a:chExt cx="3494981" cy="341355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CECEF73D-197A-9F47-80BD-0EB098812976}"/>
                  </a:ext>
                </a:extLst>
              </p:cNvPr>
              <p:cNvSpPr/>
              <p:nvPr/>
            </p:nvSpPr>
            <p:spPr>
              <a:xfrm>
                <a:off x="479426" y="3670852"/>
                <a:ext cx="3468990" cy="326529"/>
              </a:xfrm>
              <a:prstGeom prst="rect">
                <a:avLst/>
              </a:prstGeom>
              <a:gradFill>
                <a:gsLst>
                  <a:gs pos="0">
                    <a:srgbClr val="7AC143"/>
                  </a:gs>
                  <a:gs pos="100000">
                    <a:srgbClr val="5B873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DC3CBD-ECF5-5A47-93C9-3ED8B5221942}"/>
                  </a:ext>
                </a:extLst>
              </p:cNvPr>
              <p:cNvSpPr txBox="1"/>
              <p:nvPr/>
            </p:nvSpPr>
            <p:spPr>
              <a:xfrm>
                <a:off x="479425" y="3656026"/>
                <a:ext cx="34949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6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Лікарні</a:t>
                </a:r>
                <a:endParaRPr kumimoji="1" lang="zh-CN" altLang="en-US" sz="16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</p:grp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6AEBC3D7-9127-A34F-A839-C431EC968683}"/>
              </a:ext>
            </a:extLst>
          </p:cNvPr>
          <p:cNvGrpSpPr/>
          <p:nvPr/>
        </p:nvGrpSpPr>
        <p:grpSpPr>
          <a:xfrm>
            <a:off x="4348509" y="1758549"/>
            <a:ext cx="3494982" cy="2070969"/>
            <a:chOff x="4420449" y="2075823"/>
            <a:chExt cx="3494982" cy="20709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45FDAB-FDB8-8D44-BCFA-0057F76210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27084" y="2075823"/>
              <a:ext cx="3488347" cy="2058493"/>
            </a:xfrm>
            <a:prstGeom prst="rect">
              <a:avLst/>
            </a:prstGeom>
          </p:spPr>
        </p:pic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64B1BB0F-C17B-C842-BF1A-B812A2AC39DE}"/>
                </a:ext>
              </a:extLst>
            </p:cNvPr>
            <p:cNvGrpSpPr/>
            <p:nvPr/>
          </p:nvGrpSpPr>
          <p:grpSpPr>
            <a:xfrm>
              <a:off x="4420449" y="3805437"/>
              <a:ext cx="3488349" cy="341355"/>
              <a:chOff x="479424" y="3656026"/>
              <a:chExt cx="3488350" cy="341355"/>
            </a:xfrm>
          </p:grpSpPr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B87923EB-6F75-C74A-91B1-24255D0DF0A9}"/>
                  </a:ext>
                </a:extLst>
              </p:cNvPr>
              <p:cNvSpPr/>
              <p:nvPr/>
            </p:nvSpPr>
            <p:spPr>
              <a:xfrm>
                <a:off x="479426" y="3670852"/>
                <a:ext cx="3488348" cy="326529"/>
              </a:xfrm>
              <a:prstGeom prst="rect">
                <a:avLst/>
              </a:prstGeom>
              <a:gradFill>
                <a:gsLst>
                  <a:gs pos="0">
                    <a:srgbClr val="7AC143"/>
                  </a:gs>
                  <a:gs pos="100000">
                    <a:srgbClr val="5B873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C1B5B12F-8323-624D-A01A-936CC2E2E302}"/>
                  </a:ext>
                </a:extLst>
              </p:cNvPr>
              <p:cNvSpPr txBox="1"/>
              <p:nvPr/>
            </p:nvSpPr>
            <p:spPr>
              <a:xfrm>
                <a:off x="479424" y="3656026"/>
                <a:ext cx="34689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6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Торгові центри</a:t>
                </a:r>
                <a:endParaRPr kumimoji="1" lang="zh-CN" altLang="en-US" sz="16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</p:grpSp>
        <p:sp>
          <p:nvSpPr>
            <p:cNvPr id="37" name="Isosceles Triangle 15">
              <a:extLst>
                <a:ext uri="{FF2B5EF4-FFF2-40B4-BE49-F238E27FC236}">
                  <a16:creationId xmlns:a16="http://schemas.microsoft.com/office/drawing/2014/main" id="{9E130347-D4E1-6D44-98A1-E90E7AFFCD4F}"/>
                </a:ext>
              </a:extLst>
            </p:cNvPr>
            <p:cNvSpPr/>
            <p:nvPr/>
          </p:nvSpPr>
          <p:spPr>
            <a:xfrm rot="10800000">
              <a:off x="6073826" y="2075823"/>
              <a:ext cx="194863" cy="168047"/>
            </a:xfrm>
            <a:prstGeom prst="triangle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1A08567-5D74-1644-A096-CE9FFA23B2C4}"/>
              </a:ext>
            </a:extLst>
          </p:cNvPr>
          <p:cNvGrpSpPr/>
          <p:nvPr/>
        </p:nvGrpSpPr>
        <p:grpSpPr>
          <a:xfrm>
            <a:off x="449775" y="4115342"/>
            <a:ext cx="3498641" cy="2053398"/>
            <a:chOff x="449775" y="4272966"/>
            <a:chExt cx="3498641" cy="20533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A4AD3BC-60BB-AF46-9CE0-1E2777ED9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069" y="4272966"/>
              <a:ext cx="3488347" cy="2041430"/>
            </a:xfrm>
            <a:prstGeom prst="rect">
              <a:avLst/>
            </a:prstGeom>
          </p:spPr>
        </p:pic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DE537FB2-0B78-AC4B-9C7A-14BF345EF78C}"/>
                </a:ext>
              </a:extLst>
            </p:cNvPr>
            <p:cNvGrpSpPr/>
            <p:nvPr/>
          </p:nvGrpSpPr>
          <p:grpSpPr>
            <a:xfrm>
              <a:off x="449775" y="5978042"/>
              <a:ext cx="3498641" cy="348322"/>
              <a:chOff x="479424" y="3647657"/>
              <a:chExt cx="3498642" cy="348322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7BD96DF9-F9DB-074F-A183-E84E3986587F}"/>
                  </a:ext>
                </a:extLst>
              </p:cNvPr>
              <p:cNvSpPr/>
              <p:nvPr/>
            </p:nvSpPr>
            <p:spPr>
              <a:xfrm>
                <a:off x="489718" y="3669450"/>
                <a:ext cx="3488348" cy="326529"/>
              </a:xfrm>
              <a:prstGeom prst="rect">
                <a:avLst/>
              </a:prstGeom>
              <a:gradFill>
                <a:gsLst>
                  <a:gs pos="0">
                    <a:srgbClr val="7AC143"/>
                  </a:gs>
                  <a:gs pos="100000">
                    <a:srgbClr val="5B873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D6090A8-BF4E-0C45-B37F-06C66322FD76}"/>
                  </a:ext>
                </a:extLst>
              </p:cNvPr>
              <p:cNvSpPr txBox="1"/>
              <p:nvPr/>
            </p:nvSpPr>
            <p:spPr>
              <a:xfrm>
                <a:off x="479424" y="3647657"/>
                <a:ext cx="34883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6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Транспорт</a:t>
                </a:r>
                <a:endParaRPr kumimoji="1" lang="zh-CN" altLang="en-US" sz="16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</p:grpSp>
        <p:sp>
          <p:nvSpPr>
            <p:cNvPr id="39" name="Isosceles Triangle 15">
              <a:extLst>
                <a:ext uri="{FF2B5EF4-FFF2-40B4-BE49-F238E27FC236}">
                  <a16:creationId xmlns:a16="http://schemas.microsoft.com/office/drawing/2014/main" id="{3AB486E0-1263-7048-8B66-FE74110CD81A}"/>
                </a:ext>
              </a:extLst>
            </p:cNvPr>
            <p:cNvSpPr/>
            <p:nvPr/>
          </p:nvSpPr>
          <p:spPr>
            <a:xfrm rot="10800000">
              <a:off x="2106811" y="4272966"/>
              <a:ext cx="194863" cy="168047"/>
            </a:xfrm>
            <a:prstGeom prst="triangle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736A7A43-D411-C648-8990-83A172CBB930}"/>
              </a:ext>
            </a:extLst>
          </p:cNvPr>
          <p:cNvGrpSpPr/>
          <p:nvPr/>
        </p:nvGrpSpPr>
        <p:grpSpPr>
          <a:xfrm>
            <a:off x="4341534" y="4095058"/>
            <a:ext cx="3489575" cy="2073682"/>
            <a:chOff x="4408418" y="4251283"/>
            <a:chExt cx="3489575" cy="207368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364BB75-51C7-2E4D-A9A0-8F3D30CE3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9645" y="4251283"/>
              <a:ext cx="3488348" cy="2058493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1932D1D-1B1F-AB43-8D31-BA0B42325696}"/>
                </a:ext>
              </a:extLst>
            </p:cNvPr>
            <p:cNvSpPr/>
            <p:nvPr/>
          </p:nvSpPr>
          <p:spPr>
            <a:xfrm>
              <a:off x="4409645" y="5983247"/>
              <a:ext cx="3488347" cy="326529"/>
            </a:xfrm>
            <a:prstGeom prst="rect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6308D8B8-F207-1442-B48D-204D38C3B6F0}"/>
                </a:ext>
              </a:extLst>
            </p:cNvPr>
            <p:cNvSpPr txBox="1"/>
            <p:nvPr/>
          </p:nvSpPr>
          <p:spPr>
            <a:xfrm>
              <a:off x="4408418" y="5986411"/>
              <a:ext cx="34810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uk-UA" altLang="zh-CN" sz="1600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Офісні будівлі</a:t>
              </a:r>
              <a:endParaRPr kumimoji="1" lang="zh-CN" altLang="en-US" sz="1600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40" name="Isosceles Triangle 15">
              <a:extLst>
                <a:ext uri="{FF2B5EF4-FFF2-40B4-BE49-F238E27FC236}">
                  <a16:creationId xmlns:a16="http://schemas.microsoft.com/office/drawing/2014/main" id="{FB9912DA-88FF-3644-BA9C-EE0EC1FB6872}"/>
                </a:ext>
              </a:extLst>
            </p:cNvPr>
            <p:cNvSpPr/>
            <p:nvPr/>
          </p:nvSpPr>
          <p:spPr>
            <a:xfrm rot="10800000">
              <a:off x="6056388" y="4251283"/>
              <a:ext cx="194863" cy="168047"/>
            </a:xfrm>
            <a:prstGeom prst="triangle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33CE299-864B-9E4E-ACCB-6857481F007F}"/>
              </a:ext>
            </a:extLst>
          </p:cNvPr>
          <p:cNvGrpSpPr/>
          <p:nvPr/>
        </p:nvGrpSpPr>
        <p:grpSpPr>
          <a:xfrm>
            <a:off x="8224228" y="4070574"/>
            <a:ext cx="3489574" cy="2098166"/>
            <a:chOff x="8224228" y="4229600"/>
            <a:chExt cx="3489574" cy="209816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28A89DD-BBD5-284A-995F-D3BB3C9FE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4228" y="4229600"/>
              <a:ext cx="3488347" cy="2085702"/>
            </a:xfrm>
            <a:prstGeom prst="rect">
              <a:avLst/>
            </a:prstGeom>
          </p:spPr>
        </p:pic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8BCADA3-4149-6D47-949A-9E4888CAEAF1}"/>
                </a:ext>
              </a:extLst>
            </p:cNvPr>
            <p:cNvGrpSpPr/>
            <p:nvPr/>
          </p:nvGrpSpPr>
          <p:grpSpPr>
            <a:xfrm>
              <a:off x="8225453" y="5986411"/>
              <a:ext cx="3488349" cy="341355"/>
              <a:chOff x="479424" y="3656026"/>
              <a:chExt cx="3488350" cy="341355"/>
            </a:xfrm>
          </p:grpSpPr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C898B026-0731-DB4F-93D8-E5443ED3E03D}"/>
                  </a:ext>
                </a:extLst>
              </p:cNvPr>
              <p:cNvSpPr/>
              <p:nvPr/>
            </p:nvSpPr>
            <p:spPr>
              <a:xfrm>
                <a:off x="479426" y="3670852"/>
                <a:ext cx="3488348" cy="326529"/>
              </a:xfrm>
              <a:prstGeom prst="rect">
                <a:avLst/>
              </a:prstGeom>
              <a:gradFill>
                <a:gsLst>
                  <a:gs pos="0">
                    <a:srgbClr val="7AC143"/>
                  </a:gs>
                  <a:gs pos="100000">
                    <a:srgbClr val="5B873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139DB3DD-8F6A-5842-9E32-602DAAA50BCE}"/>
                  </a:ext>
                </a:extLst>
              </p:cNvPr>
              <p:cNvSpPr txBox="1"/>
              <p:nvPr/>
            </p:nvSpPr>
            <p:spPr>
              <a:xfrm>
                <a:off x="479424" y="3656026"/>
                <a:ext cx="34689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6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Урядові організації</a:t>
                </a:r>
                <a:endParaRPr kumimoji="1" lang="zh-CN" altLang="en-US" sz="16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</p:grpSp>
        <p:sp>
          <p:nvSpPr>
            <p:cNvPr id="41" name="Isosceles Triangle 15">
              <a:extLst>
                <a:ext uri="{FF2B5EF4-FFF2-40B4-BE49-F238E27FC236}">
                  <a16:creationId xmlns:a16="http://schemas.microsoft.com/office/drawing/2014/main" id="{CEF305F1-882C-2845-BD06-301B0211AEAA}"/>
                </a:ext>
              </a:extLst>
            </p:cNvPr>
            <p:cNvSpPr/>
            <p:nvPr/>
          </p:nvSpPr>
          <p:spPr>
            <a:xfrm rot="10800000">
              <a:off x="9870970" y="4229600"/>
              <a:ext cx="194863" cy="168047"/>
            </a:xfrm>
            <a:prstGeom prst="triangle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8AE9D64C-A1DD-1E42-B6F2-8963C69332E3}"/>
              </a:ext>
            </a:extLst>
          </p:cNvPr>
          <p:cNvGrpSpPr/>
          <p:nvPr/>
        </p:nvGrpSpPr>
        <p:grpSpPr>
          <a:xfrm>
            <a:off x="8224228" y="1771025"/>
            <a:ext cx="3488349" cy="2058493"/>
            <a:chOff x="8224228" y="2075823"/>
            <a:chExt cx="3488349" cy="2058493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A6CC16A-2168-6446-A7B1-9E32BEDC13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24228" y="2075823"/>
              <a:ext cx="3488347" cy="2058493"/>
            </a:xfrm>
            <a:prstGeom prst="rect">
              <a:avLst/>
            </a:prstGeom>
          </p:spPr>
        </p:pic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34C6A2E-2E58-2845-AD1D-C6370BF0ACA9}"/>
                </a:ext>
              </a:extLst>
            </p:cNvPr>
            <p:cNvGrpSpPr/>
            <p:nvPr/>
          </p:nvGrpSpPr>
          <p:grpSpPr>
            <a:xfrm>
              <a:off x="8224228" y="3789022"/>
              <a:ext cx="3488349" cy="341355"/>
              <a:chOff x="479424" y="3656026"/>
              <a:chExt cx="3488350" cy="341355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DD331D72-1A2F-DA48-8BFB-DA85AFD3916E}"/>
                  </a:ext>
                </a:extLst>
              </p:cNvPr>
              <p:cNvSpPr/>
              <p:nvPr/>
            </p:nvSpPr>
            <p:spPr>
              <a:xfrm>
                <a:off x="479426" y="3670852"/>
                <a:ext cx="3488348" cy="326529"/>
              </a:xfrm>
              <a:prstGeom prst="rect">
                <a:avLst/>
              </a:prstGeom>
              <a:gradFill>
                <a:gsLst>
                  <a:gs pos="0">
                    <a:srgbClr val="7AC143"/>
                  </a:gs>
                  <a:gs pos="100000">
                    <a:srgbClr val="5B8730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3548529D-A0D0-6740-A2FD-D4211EC32822}"/>
                  </a:ext>
                </a:extLst>
              </p:cNvPr>
              <p:cNvSpPr txBox="1"/>
              <p:nvPr/>
            </p:nvSpPr>
            <p:spPr>
              <a:xfrm>
                <a:off x="479424" y="3656026"/>
                <a:ext cx="34689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6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Школи</a:t>
                </a:r>
                <a:endParaRPr kumimoji="1" lang="zh-CN" altLang="en-US" sz="16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</p:grpSp>
        <p:sp>
          <p:nvSpPr>
            <p:cNvPr id="42" name="Isosceles Triangle 15">
              <a:extLst>
                <a:ext uri="{FF2B5EF4-FFF2-40B4-BE49-F238E27FC236}">
                  <a16:creationId xmlns:a16="http://schemas.microsoft.com/office/drawing/2014/main" id="{61F8B69E-7F40-C246-BB99-A3105A2BFD00}"/>
                </a:ext>
              </a:extLst>
            </p:cNvPr>
            <p:cNvSpPr/>
            <p:nvPr/>
          </p:nvSpPr>
          <p:spPr>
            <a:xfrm rot="10800000">
              <a:off x="9870970" y="2075824"/>
              <a:ext cx="194863" cy="168047"/>
            </a:xfrm>
            <a:prstGeom prst="triangle">
              <a:avLst/>
            </a:prstGeom>
            <a:solidFill>
              <a:srgbClr val="7AC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48" name="图片 47">
            <a:extLst>
              <a:ext uri="{FF2B5EF4-FFF2-40B4-BE49-F238E27FC236}">
                <a16:creationId xmlns:a16="http://schemas.microsoft.com/office/drawing/2014/main" id="{53327DAF-D915-C14C-A0A9-16D9956B2D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18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alphaModFix amt="50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225999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>
              <a:cs typeface="Myriad Pro" panose="020B0503030403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16376" y="2532552"/>
            <a:ext cx="6334050" cy="2057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Myriad Pro" panose="020B0503030403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28657" y="2532553"/>
            <a:ext cx="9355270" cy="2052479"/>
          </a:xfrm>
          <a:custGeom>
            <a:avLst/>
            <a:gdLst>
              <a:gd name="connsiteX0" fmla="*/ 0 w 8647382"/>
              <a:gd name="connsiteY0" fmla="*/ 0 h 2052479"/>
              <a:gd name="connsiteX1" fmla="*/ 8647382 w 8647382"/>
              <a:gd name="connsiteY1" fmla="*/ 0 h 2052479"/>
              <a:gd name="connsiteX2" fmla="*/ 8647382 w 8647382"/>
              <a:gd name="connsiteY2" fmla="*/ 2052479 h 2052479"/>
              <a:gd name="connsiteX3" fmla="*/ 797664 w 8647382"/>
              <a:gd name="connsiteY3" fmla="*/ 2052479 h 2052479"/>
              <a:gd name="connsiteX4" fmla="*/ 776091 w 8647382"/>
              <a:gd name="connsiteY4" fmla="*/ 2034908 h 2052479"/>
              <a:gd name="connsiteX5" fmla="*/ 657255 w 8647382"/>
              <a:gd name="connsiteY5" fmla="*/ 1849542 h 2052479"/>
              <a:gd name="connsiteX6" fmla="*/ 8405 w 8647382"/>
              <a:gd name="connsiteY6" fmla="*/ 66151 h 205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7382" h="2052479">
                <a:moveTo>
                  <a:pt x="0" y="0"/>
                </a:moveTo>
                <a:lnTo>
                  <a:pt x="8647382" y="0"/>
                </a:lnTo>
                <a:lnTo>
                  <a:pt x="8647382" y="2052479"/>
                </a:lnTo>
                <a:lnTo>
                  <a:pt x="797664" y="2052479"/>
                </a:lnTo>
                <a:lnTo>
                  <a:pt x="776091" y="2034908"/>
                </a:lnTo>
                <a:lnTo>
                  <a:pt x="657255" y="1849542"/>
                </a:lnTo>
                <a:cubicBezTo>
                  <a:pt x="331912" y="1314099"/>
                  <a:pt x="106926" y="710932"/>
                  <a:pt x="8405" y="66151"/>
                </a:cubicBezTo>
                <a:close/>
              </a:path>
            </a:pathLst>
          </a:custGeom>
        </p:spPr>
      </p:pic>
      <p:sp>
        <p:nvSpPr>
          <p:cNvPr id="33" name="任意形状 32"/>
          <p:cNvSpPr/>
          <p:nvPr/>
        </p:nvSpPr>
        <p:spPr>
          <a:xfrm>
            <a:off x="2632787" y="2527580"/>
            <a:ext cx="1261296" cy="2173933"/>
          </a:xfrm>
          <a:custGeom>
            <a:avLst/>
            <a:gdLst>
              <a:gd name="connsiteX0" fmla="*/ 0 w 1190108"/>
              <a:gd name="connsiteY0" fmla="*/ 0 h 2052479"/>
              <a:gd name="connsiteX1" fmla="*/ 1190108 w 1190108"/>
              <a:gd name="connsiteY1" fmla="*/ 0 h 2052479"/>
              <a:gd name="connsiteX2" fmla="*/ 1190108 w 1190108"/>
              <a:gd name="connsiteY2" fmla="*/ 2052479 h 2052479"/>
              <a:gd name="connsiteX3" fmla="*/ 860413 w 1190108"/>
              <a:gd name="connsiteY3" fmla="*/ 2052479 h 2052479"/>
              <a:gd name="connsiteX4" fmla="*/ 837067 w 1190108"/>
              <a:gd name="connsiteY4" fmla="*/ 2034732 h 2052479"/>
              <a:gd name="connsiteX5" fmla="*/ 708464 w 1190108"/>
              <a:gd name="connsiteY5" fmla="*/ 1847503 h 2052479"/>
              <a:gd name="connsiteX6" fmla="*/ 6288 w 1190108"/>
              <a:gd name="connsiteY6" fmla="*/ 46190 h 205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0108" h="2052479">
                <a:moveTo>
                  <a:pt x="0" y="0"/>
                </a:moveTo>
                <a:lnTo>
                  <a:pt x="1190108" y="0"/>
                </a:lnTo>
                <a:lnTo>
                  <a:pt x="1190108" y="2052479"/>
                </a:lnTo>
                <a:lnTo>
                  <a:pt x="860413" y="2052479"/>
                </a:lnTo>
                <a:lnTo>
                  <a:pt x="837067" y="2034732"/>
                </a:lnTo>
                <a:lnTo>
                  <a:pt x="708464" y="1847503"/>
                </a:lnTo>
                <a:cubicBezTo>
                  <a:pt x="356383" y="1306679"/>
                  <a:pt x="112906" y="697450"/>
                  <a:pt x="6288" y="46190"/>
                </a:cubicBezTo>
                <a:close/>
              </a:path>
            </a:pathLst>
          </a:custGeom>
          <a:solidFill>
            <a:srgbClr val="225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sp>
        <p:nvSpPr>
          <p:cNvPr id="30" name="任意形状 29"/>
          <p:cNvSpPr/>
          <p:nvPr/>
        </p:nvSpPr>
        <p:spPr>
          <a:xfrm>
            <a:off x="2820258" y="2532552"/>
            <a:ext cx="9355270" cy="2052479"/>
          </a:xfrm>
          <a:custGeom>
            <a:avLst/>
            <a:gdLst>
              <a:gd name="connsiteX0" fmla="*/ 0 w 8644787"/>
              <a:gd name="connsiteY0" fmla="*/ 0 h 2032058"/>
              <a:gd name="connsiteX1" fmla="*/ 8644787 w 8644787"/>
              <a:gd name="connsiteY1" fmla="*/ 0 h 2032058"/>
              <a:gd name="connsiteX2" fmla="*/ 8644787 w 8644787"/>
              <a:gd name="connsiteY2" fmla="*/ 2032058 h 2032058"/>
              <a:gd name="connsiteX3" fmla="*/ 795069 w 8644787"/>
              <a:gd name="connsiteY3" fmla="*/ 2032058 h 2032058"/>
              <a:gd name="connsiteX4" fmla="*/ 773496 w 8644787"/>
              <a:gd name="connsiteY4" fmla="*/ 2014487 h 2032058"/>
              <a:gd name="connsiteX5" fmla="*/ 654660 w 8644787"/>
              <a:gd name="connsiteY5" fmla="*/ 1829121 h 2032058"/>
              <a:gd name="connsiteX6" fmla="*/ 5810 w 8644787"/>
              <a:gd name="connsiteY6" fmla="*/ 45730 h 2032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44787" h="2032058">
                <a:moveTo>
                  <a:pt x="0" y="0"/>
                </a:moveTo>
                <a:lnTo>
                  <a:pt x="8644787" y="0"/>
                </a:lnTo>
                <a:lnTo>
                  <a:pt x="8644787" y="2032058"/>
                </a:lnTo>
                <a:lnTo>
                  <a:pt x="795069" y="2032058"/>
                </a:lnTo>
                <a:lnTo>
                  <a:pt x="773496" y="2014487"/>
                </a:lnTo>
                <a:lnTo>
                  <a:pt x="654660" y="1829121"/>
                </a:lnTo>
                <a:cubicBezTo>
                  <a:pt x="329317" y="1293678"/>
                  <a:pt x="104331" y="690511"/>
                  <a:pt x="5810" y="45730"/>
                </a:cubicBezTo>
                <a:close/>
              </a:path>
            </a:pathLst>
          </a:custGeom>
          <a:gradFill>
            <a:gsLst>
              <a:gs pos="71000">
                <a:srgbClr val="233F6E">
                  <a:alpha val="92000"/>
                </a:srgbClr>
              </a:gs>
              <a:gs pos="45000">
                <a:srgbClr val="27394B">
                  <a:alpha val="93000"/>
                </a:srgbClr>
              </a:gs>
              <a:gs pos="12000">
                <a:srgbClr val="2D343D"/>
              </a:gs>
              <a:gs pos="100000">
                <a:srgbClr val="2070C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4590003"/>
            <a:ext cx="12192000" cy="111510"/>
          </a:xfrm>
          <a:prstGeom prst="rect">
            <a:avLst/>
          </a:prstGeom>
          <a:solidFill>
            <a:srgbClr val="2070C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-8073" y="2433516"/>
            <a:ext cx="12192000" cy="111510"/>
          </a:xfrm>
          <a:prstGeom prst="rect">
            <a:avLst/>
          </a:prstGeom>
          <a:solidFill>
            <a:srgbClr val="2070C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cs typeface="Myriad Pro" panose="020B0503030403020204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457094" y="3246959"/>
            <a:ext cx="2371561" cy="854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70289" y="3050289"/>
            <a:ext cx="8337627" cy="16876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uk-UA" altLang="zh-CN" sz="3100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Наші контакти</a:t>
            </a:r>
            <a:r>
              <a:rPr lang="zh-CN" altLang="en-US" sz="3100" b="1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：</a:t>
            </a:r>
            <a:endParaRPr lang="en-US" altLang="zh-CN" sz="3100" b="1" dirty="0">
              <a:solidFill>
                <a:schemeClr val="bg1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  <a:p>
            <a:pPr>
              <a:spcAft>
                <a:spcPts val="1000"/>
              </a:spcAft>
            </a:pPr>
            <a:r>
              <a:rPr lang="uk-UA" altLang="zh-CN" sz="28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Сайт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: 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  <a:hlinkClick r:id="rId7"/>
              </a:rPr>
              <a:t>www.zktecoua.com</a:t>
            </a:r>
            <a:r>
              <a:rPr lang="en-US" altLang="zh-CN" sz="2800" dirty="0">
                <a:solidFill>
                  <a:schemeClr val="bg1"/>
                </a:solidFill>
                <a:latin typeface="Myriad Pro" panose="020B0503030403020204" pitchFamily="34" charset="0"/>
                <a:cs typeface="Myriad Pro" panose="020B0503030403020204" pitchFamily="34" charset="0"/>
              </a:rPr>
              <a:t> Email: mail@ualock.kiev.ua</a:t>
            </a:r>
          </a:p>
          <a:p>
            <a:pPr>
              <a:spcAft>
                <a:spcPts val="1000"/>
              </a:spcAft>
            </a:pPr>
            <a:endParaRPr lang="en-US" altLang="zh-CN" sz="2800" dirty="0">
              <a:solidFill>
                <a:schemeClr val="bg1"/>
              </a:solidFill>
              <a:latin typeface="Myriad Pro" panose="020B0503030403020204" pitchFamily="34" charset="0"/>
              <a:cs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8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C1FF3A2-8722-EE4A-9301-5F18AED5AC8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1EC5860-DEA6-DB46-8694-2E642B2C028C}"/>
              </a:ext>
            </a:extLst>
          </p:cNvPr>
          <p:cNvSpPr/>
          <p:nvPr/>
        </p:nvSpPr>
        <p:spPr>
          <a:xfrm>
            <a:off x="-2559" y="-36064"/>
            <a:ext cx="12192001" cy="6894064"/>
          </a:xfrm>
          <a:prstGeom prst="rect">
            <a:avLst/>
          </a:prstGeom>
          <a:gradFill>
            <a:gsLst>
              <a:gs pos="77000">
                <a:srgbClr val="233F6E">
                  <a:alpha val="69000"/>
                </a:srgbClr>
              </a:gs>
              <a:gs pos="35000">
                <a:srgbClr val="27394B">
                  <a:alpha val="74000"/>
                </a:srgbClr>
              </a:gs>
              <a:gs pos="1000">
                <a:srgbClr val="2D343D">
                  <a:alpha val="97000"/>
                </a:srgbClr>
              </a:gs>
              <a:gs pos="100000">
                <a:srgbClr val="213B7D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9CB8E-627B-C04A-8743-95B6E69ED7BC}"/>
              </a:ext>
            </a:extLst>
          </p:cNvPr>
          <p:cNvSpPr/>
          <p:nvPr/>
        </p:nvSpPr>
        <p:spPr>
          <a:xfrm>
            <a:off x="1556885" y="1300162"/>
            <a:ext cx="3544726" cy="4457701"/>
          </a:xfrm>
          <a:prstGeom prst="rect">
            <a:avLst/>
          </a:prstGeom>
          <a:gradFill flip="none" rotWithShape="1">
            <a:gsLst>
              <a:gs pos="100000">
                <a:srgbClr val="7AC143">
                  <a:alpha val="70000"/>
                </a:srgbClr>
              </a:gs>
              <a:gs pos="0">
                <a:srgbClr val="272F39">
                  <a:alpha val="44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1270000" dist="635000" dir="8100000" sx="90000" sy="9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4FBC715-F34A-3D4F-BDEB-32D2AE31CDA0}"/>
              </a:ext>
            </a:extLst>
          </p:cNvPr>
          <p:cNvSpPr txBox="1"/>
          <p:nvPr/>
        </p:nvSpPr>
        <p:spPr>
          <a:xfrm>
            <a:off x="1837067" y="2945280"/>
            <a:ext cx="3225065" cy="22417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Традиційні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засоби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вимірювання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температури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такі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як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ртутний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термометр,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мають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хороші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показники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роботи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і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можуть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точно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виявляти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людей з аномальною температурою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тіла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але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ці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методи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мають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очевидні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обмеження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.</a:t>
            </a:r>
            <a:endParaRPr lang="zh-CN" altLang="en-US" sz="1600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0DB8261-4020-214B-A596-772712850B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220" y="1470934"/>
            <a:ext cx="955404" cy="95540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5C60E6-026F-FB4B-B148-9EC70419E8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6538" y="4706431"/>
            <a:ext cx="738768" cy="7387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EBFAF14-7B52-C541-A3AB-3A29829B57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76538" y="3197000"/>
            <a:ext cx="738768" cy="738768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63F94F30-8A2A-2F44-815B-C70D971A212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52374" y="1510609"/>
            <a:ext cx="2075718" cy="423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Неефективно</a:t>
            </a:r>
            <a:r>
              <a:rPr lang="en-US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 </a:t>
            </a:r>
            <a:endParaRPr lang="zh-CN" altLang="en-US" sz="2000" b="1" dirty="0">
              <a:solidFill>
                <a:schemeClr val="bg1"/>
              </a:solidFill>
              <a:latin typeface="Myriad Pro Semibold" panose="020B0503030403020204" pitchFamily="34" charset="0"/>
              <a:cs typeface="Myriad Pro" panose="020B0503030403020204" pitchFamily="34" charset="0"/>
            </a:endParaRPr>
          </a:p>
          <a:p>
            <a:pPr algn="ctr"/>
            <a:endParaRPr lang="zh-CN" altLang="en-US" sz="2000" b="1" spc="300" dirty="0">
              <a:solidFill>
                <a:schemeClr val="bg1"/>
              </a:solidFill>
              <a:latin typeface="Myriad Pro Semibold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C1A3F058-2661-3F4D-93A0-5BEE354F499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076991" y="1925890"/>
            <a:ext cx="4701900" cy="6225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lnSpc>
                <a:spcPct val="100000"/>
              </a:lnSpc>
            </a:pP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Багато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інвестицій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у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трудові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ресурси</a:t>
            </a:r>
            <a:endParaRPr lang="zh-CN" altLang="ru-RU" sz="1400" dirty="0">
              <a:solidFill>
                <a:schemeClr val="bg1"/>
              </a:solidFill>
              <a:latin typeface="Myriad Pro Light" panose="020B04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Індивідуальний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огляд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80595344-84A2-1140-82FB-0507284073D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076991" y="3173278"/>
            <a:ext cx="2075718" cy="4487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uk-UA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Високі ризики</a:t>
            </a:r>
            <a:endParaRPr lang="zh-CN" altLang="en-US" sz="2000" b="1" dirty="0">
              <a:solidFill>
                <a:schemeClr val="bg1"/>
              </a:solidFill>
              <a:latin typeface="Myriad Pro Semibold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标题 1">
            <a:extLst>
              <a:ext uri="{FF2B5EF4-FFF2-40B4-BE49-F238E27FC236}">
                <a16:creationId xmlns:a16="http://schemas.microsoft.com/office/drawing/2014/main" id="{750B495B-AE9A-CA46-AA9C-2DFFF0499D6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7076991" y="3598564"/>
            <a:ext cx="3724359" cy="423321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lnSpc>
                <a:spcPct val="100000"/>
              </a:lnSpc>
            </a:pP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Тісний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контакт при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їх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використанні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,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високий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ризик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зараження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21C3D318-D05B-4148-BB1A-3EAD7D2D7BC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076990" y="4607050"/>
            <a:ext cx="4948847" cy="468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Немає</a:t>
            </a:r>
            <a:r>
              <a:rPr lang="ru-RU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 </a:t>
            </a:r>
            <a:r>
              <a:rPr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статистичних</a:t>
            </a:r>
            <a:r>
              <a:rPr lang="ru-RU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 </a:t>
            </a:r>
            <a:r>
              <a:rPr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звітів</a:t>
            </a:r>
            <a:r>
              <a:rPr lang="ru-RU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 та </a:t>
            </a:r>
            <a:r>
              <a:rPr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  <a:cs typeface="Myriad Pro" panose="020B0503030403020204" pitchFamily="34" charset="0"/>
                <a:sym typeface="+mn-ea"/>
              </a:rPr>
              <a:t>аналізу</a:t>
            </a:r>
            <a:endParaRPr lang="zh-CN" altLang="en-US" sz="1600" b="1" spc="300" dirty="0">
              <a:solidFill>
                <a:schemeClr val="bg1"/>
              </a:solidFill>
              <a:latin typeface="Myriad Pro Semibold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标题 1">
            <a:extLst>
              <a:ext uri="{FF2B5EF4-FFF2-40B4-BE49-F238E27FC236}">
                <a16:creationId xmlns:a16="http://schemas.microsoft.com/office/drawing/2014/main" id="{2BCE2EA6-1EDE-864B-A329-C62A16312E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076991" y="5021841"/>
            <a:ext cx="4011356" cy="5318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Дані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не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можна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експортувати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,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що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не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сприяє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аналізу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даних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E2DD601-510D-5A4A-9542-A664D5531F61}"/>
              </a:ext>
            </a:extLst>
          </p:cNvPr>
          <p:cNvSpPr txBox="1"/>
          <p:nvPr/>
        </p:nvSpPr>
        <p:spPr>
          <a:xfrm>
            <a:off x="1837293" y="1650871"/>
            <a:ext cx="325123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000" b="1" dirty="0" err="1">
                <a:solidFill>
                  <a:schemeClr val="bg1"/>
                </a:solidFill>
                <a:latin typeface="Myriad Pro Semibold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Myriad Pro" panose="020B0503030403020204" pitchFamily="34" charset="0"/>
              </a:rPr>
              <a:t>Попередня</a:t>
            </a:r>
            <a:r>
              <a:rPr lang="ru-RU" sz="3000" b="1" dirty="0">
                <a:solidFill>
                  <a:schemeClr val="bg1"/>
                </a:solidFill>
                <a:latin typeface="Myriad Pro Semibold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Myriad Pro" panose="020B0503030403020204" pitchFamily="34" charset="0"/>
              </a:rPr>
              <a:t> </a:t>
            </a:r>
            <a:r>
              <a:rPr lang="ru-RU" sz="3000" b="1" dirty="0" err="1">
                <a:solidFill>
                  <a:schemeClr val="bg1"/>
                </a:solidFill>
                <a:latin typeface="Myriad Pro Semibold" panose="020B0503030403020204" pitchFamily="34" charset="0"/>
                <a:ea typeface="Myriad Pro" panose="020B0503030403020204" pitchFamily="34" charset="0"/>
                <a:cs typeface="Myriad Pro" panose="020B0503030403020204" pitchFamily="34" charset="0"/>
                <a:sym typeface="Myriad Pro" panose="020B0503030403020204" pitchFamily="34" charset="0"/>
              </a:rPr>
              <a:t>ситуація</a:t>
            </a:r>
            <a:endParaRPr lang="en-US" sz="3000" b="1" dirty="0">
              <a:solidFill>
                <a:schemeClr val="bg1"/>
              </a:solidFill>
              <a:latin typeface="Myriad Pro Semibold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D75AD20E-9DFB-7A4A-B2A5-FAC654066629}"/>
              </a:ext>
            </a:extLst>
          </p:cNvPr>
          <p:cNvCxnSpPr>
            <a:cxnSpLocks/>
          </p:cNvCxnSpPr>
          <p:nvPr/>
        </p:nvCxnSpPr>
        <p:spPr>
          <a:xfrm>
            <a:off x="1959415" y="2693103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>
            <a:extLst>
              <a:ext uri="{FF2B5EF4-FFF2-40B4-BE49-F238E27FC236}">
                <a16:creationId xmlns:a16="http://schemas.microsoft.com/office/drawing/2014/main" id="{0202CFEE-DC0B-B243-BBF4-B08C4F61D2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455797D7-E4D8-7F4B-B988-D271B7B048CA}"/>
              </a:ext>
            </a:extLst>
          </p:cNvPr>
          <p:cNvGrpSpPr/>
          <p:nvPr/>
        </p:nvGrpSpPr>
        <p:grpSpPr>
          <a:xfrm>
            <a:off x="0" y="-6106"/>
            <a:ext cx="12205447" cy="5541919"/>
            <a:chOff x="1025236" y="1942178"/>
            <a:chExt cx="8640902" cy="392342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5D64290-E8DE-CE4A-8A5C-277E095A1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5236" y="1942178"/>
              <a:ext cx="8640902" cy="3923427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12F59E2-BC45-6F4E-B783-D37FA5DE3A82}"/>
                </a:ext>
              </a:extLst>
            </p:cNvPr>
            <p:cNvSpPr/>
            <p:nvPr/>
          </p:nvSpPr>
          <p:spPr>
            <a:xfrm>
              <a:off x="1676400" y="2244437"/>
              <a:ext cx="2258291" cy="2452255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2EBF787-128F-BA45-A4D9-B34E0881D78D}"/>
                </a:ext>
              </a:extLst>
            </p:cNvPr>
            <p:cNvSpPr/>
            <p:nvPr/>
          </p:nvSpPr>
          <p:spPr>
            <a:xfrm>
              <a:off x="4378036" y="2341418"/>
              <a:ext cx="1717964" cy="2452255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C1E29EC4-9934-D84C-A654-604F17AD3FBD}"/>
                </a:ext>
              </a:extLst>
            </p:cNvPr>
            <p:cNvSpPr/>
            <p:nvPr/>
          </p:nvSpPr>
          <p:spPr>
            <a:xfrm>
              <a:off x="6428509" y="2881745"/>
              <a:ext cx="1413164" cy="2230583"/>
            </a:xfrm>
            <a:prstGeom prst="rect">
              <a:avLst/>
            </a:prstGeom>
            <a:noFill/>
            <a:ln w="222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72C802EB-BDAF-A841-A365-3BFF1B49020A}"/>
              </a:ext>
            </a:extLst>
          </p:cNvPr>
          <p:cNvSpPr/>
          <p:nvPr/>
        </p:nvSpPr>
        <p:spPr>
          <a:xfrm>
            <a:off x="0" y="9310"/>
            <a:ext cx="12215065" cy="5525928"/>
          </a:xfrm>
          <a:prstGeom prst="rect">
            <a:avLst/>
          </a:prstGeom>
          <a:gradFill>
            <a:gsLst>
              <a:gs pos="77000">
                <a:srgbClr val="233F6E">
                  <a:alpha val="75000"/>
                </a:srgbClr>
              </a:gs>
              <a:gs pos="35000">
                <a:srgbClr val="27394B">
                  <a:alpha val="81000"/>
                </a:srgbClr>
              </a:gs>
              <a:gs pos="1000">
                <a:srgbClr val="2D343D">
                  <a:alpha val="97000"/>
                </a:srgbClr>
              </a:gs>
              <a:gs pos="100000">
                <a:srgbClr val="213B7D">
                  <a:alpha val="2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83" name="Rectangle: Rounded Corners 51">
            <a:extLst>
              <a:ext uri="{FF2B5EF4-FFF2-40B4-BE49-F238E27FC236}">
                <a16:creationId xmlns:a16="http://schemas.microsoft.com/office/drawing/2014/main" id="{7A3DE67F-9358-B04E-862A-4A305B2EB9A8}"/>
              </a:ext>
            </a:extLst>
          </p:cNvPr>
          <p:cNvSpPr/>
          <p:nvPr/>
        </p:nvSpPr>
        <p:spPr>
          <a:xfrm>
            <a:off x="9194223" y="2486865"/>
            <a:ext cx="2065549" cy="3626528"/>
          </a:xfrm>
          <a:prstGeom prst="roundRect">
            <a:avLst>
              <a:gd name="adj" fmla="val 1601"/>
            </a:avLst>
          </a:prstGeom>
          <a:solidFill>
            <a:schemeClr val="bg1"/>
          </a:solidFill>
          <a:ln>
            <a:noFill/>
          </a:ln>
          <a:effectLst>
            <a:outerShdw blurRad="508000" dist="317500" dir="8100000" sx="95000" sy="95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05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5" name="Rectangle: Rounded Corners 32">
            <a:extLst>
              <a:ext uri="{FF2B5EF4-FFF2-40B4-BE49-F238E27FC236}">
                <a16:creationId xmlns:a16="http://schemas.microsoft.com/office/drawing/2014/main" id="{F83BDA30-94AE-7B47-83B8-2655F01961C0}"/>
              </a:ext>
            </a:extLst>
          </p:cNvPr>
          <p:cNvSpPr/>
          <p:nvPr/>
        </p:nvSpPr>
        <p:spPr>
          <a:xfrm>
            <a:off x="4752248" y="2180133"/>
            <a:ext cx="4584666" cy="4185540"/>
          </a:xfrm>
          <a:prstGeom prst="roundRect">
            <a:avLst>
              <a:gd name="adj" fmla="val 1601"/>
            </a:avLst>
          </a:prstGeom>
          <a:gradFill>
            <a:gsLst>
              <a:gs pos="0">
                <a:srgbClr val="7AC143"/>
              </a:gs>
              <a:gs pos="100000">
                <a:srgbClr val="5B8730"/>
              </a:gs>
            </a:gsLst>
            <a:lin ang="2700000" scaled="0"/>
          </a:gradFill>
          <a:ln>
            <a:noFill/>
          </a:ln>
          <a:effectLst>
            <a:outerShdw blurRad="508000" dist="317500" dir="8100000" sx="95000" sy="95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00" dirty="0">
              <a:solidFill>
                <a:schemeClr val="bg1"/>
              </a:solidFill>
            </a:endParaRPr>
          </a:p>
        </p:txBody>
      </p:sp>
      <p:sp>
        <p:nvSpPr>
          <p:cNvPr id="90" name="Freeform 45">
            <a:extLst>
              <a:ext uri="{FF2B5EF4-FFF2-40B4-BE49-F238E27FC236}">
                <a16:creationId xmlns:a16="http://schemas.microsoft.com/office/drawing/2014/main" id="{0A892DC9-A9FA-454B-BF0C-395812138CD5}"/>
              </a:ext>
            </a:extLst>
          </p:cNvPr>
          <p:cNvSpPr>
            <a:spLocks noEditPoints="1"/>
          </p:cNvSpPr>
          <p:nvPr/>
        </p:nvSpPr>
        <p:spPr bwMode="auto">
          <a:xfrm>
            <a:off x="9443894" y="3999530"/>
            <a:ext cx="144499" cy="144499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94" name="Freeform 45">
            <a:extLst>
              <a:ext uri="{FF2B5EF4-FFF2-40B4-BE49-F238E27FC236}">
                <a16:creationId xmlns:a16="http://schemas.microsoft.com/office/drawing/2014/main" id="{304BAA9B-6064-7947-BE5B-0DACE9D95285}"/>
              </a:ext>
            </a:extLst>
          </p:cNvPr>
          <p:cNvSpPr>
            <a:spLocks noEditPoints="1"/>
          </p:cNvSpPr>
          <p:nvPr/>
        </p:nvSpPr>
        <p:spPr bwMode="auto">
          <a:xfrm>
            <a:off x="9443894" y="4368656"/>
            <a:ext cx="144499" cy="144499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0" name="Freeform 45">
            <a:extLst>
              <a:ext uri="{FF2B5EF4-FFF2-40B4-BE49-F238E27FC236}">
                <a16:creationId xmlns:a16="http://schemas.microsoft.com/office/drawing/2014/main" id="{1C2B7080-7B08-8A4F-9B11-6AEA0DA4A6BA}"/>
              </a:ext>
            </a:extLst>
          </p:cNvPr>
          <p:cNvSpPr>
            <a:spLocks noEditPoints="1"/>
          </p:cNvSpPr>
          <p:nvPr/>
        </p:nvSpPr>
        <p:spPr bwMode="auto">
          <a:xfrm>
            <a:off x="9443894" y="5106906"/>
            <a:ext cx="144499" cy="144499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Freeform 45">
            <a:extLst>
              <a:ext uri="{FF2B5EF4-FFF2-40B4-BE49-F238E27FC236}">
                <a16:creationId xmlns:a16="http://schemas.microsoft.com/office/drawing/2014/main" id="{BFE79F2B-6252-6048-ABA3-E3BB4FBAF6AF}"/>
              </a:ext>
            </a:extLst>
          </p:cNvPr>
          <p:cNvSpPr>
            <a:spLocks noEditPoints="1"/>
          </p:cNvSpPr>
          <p:nvPr/>
        </p:nvSpPr>
        <p:spPr bwMode="auto">
          <a:xfrm>
            <a:off x="4967320" y="3953191"/>
            <a:ext cx="166773" cy="166773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1" name="Rectangle 49">
            <a:extLst>
              <a:ext uri="{FF2B5EF4-FFF2-40B4-BE49-F238E27FC236}">
                <a16:creationId xmlns:a16="http://schemas.microsoft.com/office/drawing/2014/main" id="{6A8A14EA-1EB5-DF48-A30B-41269E60CE13}"/>
              </a:ext>
            </a:extLst>
          </p:cNvPr>
          <p:cNvSpPr/>
          <p:nvPr/>
        </p:nvSpPr>
        <p:spPr>
          <a:xfrm>
            <a:off x="5185075" y="4284956"/>
            <a:ext cx="2447155" cy="33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Підтримка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виявлення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маски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124" name="Freeform 45">
            <a:extLst>
              <a:ext uri="{FF2B5EF4-FFF2-40B4-BE49-F238E27FC236}">
                <a16:creationId xmlns:a16="http://schemas.microsoft.com/office/drawing/2014/main" id="{76565190-3A24-3C4F-A823-ACE2EA97AD45}"/>
              </a:ext>
            </a:extLst>
          </p:cNvPr>
          <p:cNvSpPr>
            <a:spLocks noEditPoints="1"/>
          </p:cNvSpPr>
          <p:nvPr/>
        </p:nvSpPr>
        <p:spPr bwMode="auto">
          <a:xfrm>
            <a:off x="4967320" y="4379218"/>
            <a:ext cx="166773" cy="166773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7" name="Freeform 45">
            <a:extLst>
              <a:ext uri="{FF2B5EF4-FFF2-40B4-BE49-F238E27FC236}">
                <a16:creationId xmlns:a16="http://schemas.microsoft.com/office/drawing/2014/main" id="{674C8EC7-F797-8A40-BB96-6C387BE701C4}"/>
              </a:ext>
            </a:extLst>
          </p:cNvPr>
          <p:cNvSpPr>
            <a:spLocks noEditPoints="1"/>
          </p:cNvSpPr>
          <p:nvPr/>
        </p:nvSpPr>
        <p:spPr bwMode="auto">
          <a:xfrm>
            <a:off x="4967320" y="4805241"/>
            <a:ext cx="166773" cy="166773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30" name="Freeform 45">
            <a:extLst>
              <a:ext uri="{FF2B5EF4-FFF2-40B4-BE49-F238E27FC236}">
                <a16:creationId xmlns:a16="http://schemas.microsoft.com/office/drawing/2014/main" id="{CEBB4F33-D15B-5A43-B0AD-0A61C1B13AAD}"/>
              </a:ext>
            </a:extLst>
          </p:cNvPr>
          <p:cNvSpPr>
            <a:spLocks noEditPoints="1"/>
          </p:cNvSpPr>
          <p:nvPr/>
        </p:nvSpPr>
        <p:spPr bwMode="auto">
          <a:xfrm>
            <a:off x="4967320" y="5231263"/>
            <a:ext cx="166773" cy="166773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32" name="Straight Connector 106">
            <a:extLst>
              <a:ext uri="{FF2B5EF4-FFF2-40B4-BE49-F238E27FC236}">
                <a16:creationId xmlns:a16="http://schemas.microsoft.com/office/drawing/2014/main" id="{C088BAFE-F15E-7D40-BCBA-41551500FF9C}"/>
              </a:ext>
            </a:extLst>
          </p:cNvPr>
          <p:cNvCxnSpPr>
            <a:cxnSpLocks/>
          </p:cNvCxnSpPr>
          <p:nvPr/>
        </p:nvCxnSpPr>
        <p:spPr>
          <a:xfrm>
            <a:off x="4945395" y="4252788"/>
            <a:ext cx="3960000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08">
            <a:extLst>
              <a:ext uri="{FF2B5EF4-FFF2-40B4-BE49-F238E27FC236}">
                <a16:creationId xmlns:a16="http://schemas.microsoft.com/office/drawing/2014/main" id="{3C4A0AFE-7559-BE45-B750-3991ABB5E56A}"/>
              </a:ext>
            </a:extLst>
          </p:cNvPr>
          <p:cNvCxnSpPr>
            <a:cxnSpLocks/>
          </p:cNvCxnSpPr>
          <p:nvPr/>
        </p:nvCxnSpPr>
        <p:spPr>
          <a:xfrm>
            <a:off x="4945395" y="4676564"/>
            <a:ext cx="3960000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09">
            <a:extLst>
              <a:ext uri="{FF2B5EF4-FFF2-40B4-BE49-F238E27FC236}">
                <a16:creationId xmlns:a16="http://schemas.microsoft.com/office/drawing/2014/main" id="{3F9E9644-3A3A-F04E-B30C-E908B193A1E2}"/>
              </a:ext>
            </a:extLst>
          </p:cNvPr>
          <p:cNvCxnSpPr>
            <a:cxnSpLocks/>
          </p:cNvCxnSpPr>
          <p:nvPr/>
        </p:nvCxnSpPr>
        <p:spPr>
          <a:xfrm>
            <a:off x="4945395" y="5097381"/>
            <a:ext cx="3960000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19">
            <a:extLst>
              <a:ext uri="{FF2B5EF4-FFF2-40B4-BE49-F238E27FC236}">
                <a16:creationId xmlns:a16="http://schemas.microsoft.com/office/drawing/2014/main" id="{749DBA7E-81B4-0E4A-B984-A7406E10CEA5}"/>
              </a:ext>
            </a:extLst>
          </p:cNvPr>
          <p:cNvCxnSpPr>
            <a:cxnSpLocks/>
          </p:cNvCxnSpPr>
          <p:nvPr/>
        </p:nvCxnSpPr>
        <p:spPr>
          <a:xfrm>
            <a:off x="9414332" y="4252788"/>
            <a:ext cx="1693959" cy="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20">
            <a:extLst>
              <a:ext uri="{FF2B5EF4-FFF2-40B4-BE49-F238E27FC236}">
                <a16:creationId xmlns:a16="http://schemas.microsoft.com/office/drawing/2014/main" id="{92AE15C2-E605-C541-956B-2C1EF9502983}"/>
              </a:ext>
            </a:extLst>
          </p:cNvPr>
          <p:cNvCxnSpPr>
            <a:cxnSpLocks/>
          </p:cNvCxnSpPr>
          <p:nvPr/>
        </p:nvCxnSpPr>
        <p:spPr>
          <a:xfrm>
            <a:off x="9414332" y="4890428"/>
            <a:ext cx="1693959" cy="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21">
            <a:extLst>
              <a:ext uri="{FF2B5EF4-FFF2-40B4-BE49-F238E27FC236}">
                <a16:creationId xmlns:a16="http://schemas.microsoft.com/office/drawing/2014/main" id="{D80E7FEF-2A27-6D4E-AA7C-9B8A080CC40B}"/>
              </a:ext>
            </a:extLst>
          </p:cNvPr>
          <p:cNvCxnSpPr>
            <a:cxnSpLocks/>
          </p:cNvCxnSpPr>
          <p:nvPr/>
        </p:nvCxnSpPr>
        <p:spPr>
          <a:xfrm>
            <a:off x="9414332" y="5579769"/>
            <a:ext cx="1693959" cy="0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Isosceles Triangle 122">
            <a:extLst>
              <a:ext uri="{FF2B5EF4-FFF2-40B4-BE49-F238E27FC236}">
                <a16:creationId xmlns:a16="http://schemas.microsoft.com/office/drawing/2014/main" id="{AA0C54BB-EF76-4C4E-8D90-1991F6917C36}"/>
              </a:ext>
            </a:extLst>
          </p:cNvPr>
          <p:cNvSpPr/>
          <p:nvPr/>
        </p:nvSpPr>
        <p:spPr>
          <a:xfrm rot="10800000">
            <a:off x="10118336" y="2486866"/>
            <a:ext cx="217324" cy="120415"/>
          </a:xfrm>
          <a:prstGeom prst="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Isosceles Triangle 124">
            <a:extLst>
              <a:ext uri="{FF2B5EF4-FFF2-40B4-BE49-F238E27FC236}">
                <a16:creationId xmlns:a16="http://schemas.microsoft.com/office/drawing/2014/main" id="{E94E0512-A079-CE4E-83DF-F569B04831A6}"/>
              </a:ext>
            </a:extLst>
          </p:cNvPr>
          <p:cNvSpPr/>
          <p:nvPr/>
        </p:nvSpPr>
        <p:spPr>
          <a:xfrm rot="10800000">
            <a:off x="6890060" y="2188895"/>
            <a:ext cx="217324" cy="12041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D5EC172-59AB-244D-8B7F-BB3C064D5291}"/>
              </a:ext>
            </a:extLst>
          </p:cNvPr>
          <p:cNvSpPr txBox="1"/>
          <p:nvPr/>
        </p:nvSpPr>
        <p:spPr>
          <a:xfrm>
            <a:off x="4710735" y="2584478"/>
            <a:ext cx="4604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kumimoji="1" lang="uk-UA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Контроль доступу з</a:t>
            </a:r>
            <a:endParaRPr kumimoji="1" lang="en-US" altLang="zh-CN" sz="16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pPr algn="ctr">
              <a:spcAft>
                <a:spcPts val="800"/>
              </a:spcAft>
            </a:pPr>
            <a:r>
              <a:rPr kumimoji="1"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Інфрачервоний</a:t>
            </a:r>
            <a:r>
              <a:rPr kumimoji="1" lang="ru-RU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 термометр</a:t>
            </a:r>
            <a:r>
              <a:rPr kumimoji="1" lang="en-US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(TD)</a:t>
            </a:r>
          </a:p>
          <a:p>
            <a:pPr algn="ctr">
              <a:spcAft>
                <a:spcPts val="800"/>
              </a:spcAft>
            </a:pPr>
            <a:r>
              <a:rPr kumimoji="1" lang="en-US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/ </a:t>
            </a:r>
            <a:r>
              <a:rPr kumimoji="1" lang="ru-RU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Теплове </a:t>
            </a:r>
            <a:r>
              <a:rPr kumimoji="1"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виявлення</a:t>
            </a:r>
            <a:r>
              <a:rPr kumimoji="1" lang="ru-RU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 </a:t>
            </a:r>
            <a:r>
              <a:rPr kumimoji="1" lang="ru-RU" altLang="zh-CN" sz="2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зображень</a:t>
            </a:r>
            <a:r>
              <a:rPr kumimoji="1" lang="en-US" altLang="zh-CN" sz="2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(TI) </a:t>
            </a:r>
          </a:p>
          <a:p>
            <a:pPr algn="ctr">
              <a:spcAft>
                <a:spcPts val="800"/>
              </a:spcAft>
            </a:pPr>
            <a:endParaRPr kumimoji="1" lang="zh-CN" altLang="en-US" sz="2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4A3D1B47-D54D-CE46-BD65-08F3231BD6DB}"/>
              </a:ext>
            </a:extLst>
          </p:cNvPr>
          <p:cNvSpPr txBox="1"/>
          <p:nvPr/>
        </p:nvSpPr>
        <p:spPr>
          <a:xfrm>
            <a:off x="414860" y="3536210"/>
            <a:ext cx="4193061" cy="190103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За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допомогою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технології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uk-UA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комп</a:t>
            </a:r>
            <a:r>
              <a:rPr lang="en-US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’</a:t>
            </a:r>
            <a:r>
              <a:rPr lang="uk-UA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ютерного</a:t>
            </a:r>
            <a:r>
              <a:rPr lang="uk-UA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зору,</a:t>
            </a:r>
            <a:r>
              <a:rPr lang="en-US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оновлені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термінали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ZKTeco</a:t>
            </a:r>
            <a:r>
              <a:rPr lang="en-US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можуть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ідентифікувати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,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чи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носить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користувач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маску,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проводячи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швидке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та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ефективне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розпізнавання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обличчя</a:t>
            </a:r>
            <a:r>
              <a:rPr lang="ru-RU" altLang="zh-CN" dirty="0">
                <a:solidFill>
                  <a:schemeClr val="bg1"/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75" name="Rectangle 49">
            <a:extLst>
              <a:ext uri="{FF2B5EF4-FFF2-40B4-BE49-F238E27FC236}">
                <a16:creationId xmlns:a16="http://schemas.microsoft.com/office/drawing/2014/main" id="{286A82F2-CAE0-DB49-A2D9-141DCD219A37}"/>
              </a:ext>
            </a:extLst>
          </p:cNvPr>
          <p:cNvSpPr/>
          <p:nvPr/>
        </p:nvSpPr>
        <p:spPr>
          <a:xfrm>
            <a:off x="5185075" y="3870199"/>
            <a:ext cx="3296790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Багатоточковий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датчик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температури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ctangle 49">
            <a:extLst>
              <a:ext uri="{FF2B5EF4-FFF2-40B4-BE49-F238E27FC236}">
                <a16:creationId xmlns:a16="http://schemas.microsoft.com/office/drawing/2014/main" id="{000EBEF4-9620-CB45-B5B5-1C0761F6440D}"/>
              </a:ext>
            </a:extLst>
          </p:cNvPr>
          <p:cNvSpPr/>
          <p:nvPr/>
        </p:nvSpPr>
        <p:spPr>
          <a:xfrm>
            <a:off x="5185075" y="4721610"/>
            <a:ext cx="4130023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Безконтактний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для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кращої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гігієни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79" name="Rectangle 49">
            <a:extLst>
              <a:ext uri="{FF2B5EF4-FFF2-40B4-BE49-F238E27FC236}">
                <a16:creationId xmlns:a16="http://schemas.microsoft.com/office/drawing/2014/main" id="{186B51BA-098E-4541-83EB-91F9EBCC7150}"/>
              </a:ext>
            </a:extLst>
          </p:cNvPr>
          <p:cNvSpPr/>
          <p:nvPr/>
        </p:nvSpPr>
        <p:spPr>
          <a:xfrm>
            <a:off x="5185075" y="5127553"/>
            <a:ext cx="4130023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Швидкий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точний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та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зручний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cxnSp>
        <p:nvCxnSpPr>
          <p:cNvPr id="80" name="Straight Connector 106">
            <a:extLst>
              <a:ext uri="{FF2B5EF4-FFF2-40B4-BE49-F238E27FC236}">
                <a16:creationId xmlns:a16="http://schemas.microsoft.com/office/drawing/2014/main" id="{375BD822-89EF-FF4F-A0D8-B1814A9DD1C1}"/>
              </a:ext>
            </a:extLst>
          </p:cNvPr>
          <p:cNvCxnSpPr>
            <a:cxnSpLocks/>
          </p:cNvCxnSpPr>
          <p:nvPr/>
        </p:nvCxnSpPr>
        <p:spPr>
          <a:xfrm>
            <a:off x="4945395" y="5526172"/>
            <a:ext cx="3960000" cy="0"/>
          </a:xfrm>
          <a:prstGeom prst="line">
            <a:avLst/>
          </a:prstGeom>
          <a:ln>
            <a:solidFill>
              <a:schemeClr val="bg1">
                <a:lumMod val="95000"/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Freeform 45">
            <a:extLst>
              <a:ext uri="{FF2B5EF4-FFF2-40B4-BE49-F238E27FC236}">
                <a16:creationId xmlns:a16="http://schemas.microsoft.com/office/drawing/2014/main" id="{97F7FA36-194B-154A-90C7-D693B2156B16}"/>
              </a:ext>
            </a:extLst>
          </p:cNvPr>
          <p:cNvSpPr>
            <a:spLocks noEditPoints="1"/>
          </p:cNvSpPr>
          <p:nvPr/>
        </p:nvSpPr>
        <p:spPr bwMode="auto">
          <a:xfrm>
            <a:off x="4983000" y="5677100"/>
            <a:ext cx="166773" cy="166773"/>
          </a:xfrm>
          <a:custGeom>
            <a:avLst/>
            <a:gdLst>
              <a:gd name="T0" fmla="*/ 92739 w 55"/>
              <a:gd name="T1" fmla="*/ 188912 h 55"/>
              <a:gd name="T2" fmla="*/ 0 w 55"/>
              <a:gd name="T3" fmla="*/ 92739 h 55"/>
              <a:gd name="T4" fmla="*/ 92739 w 55"/>
              <a:gd name="T5" fmla="*/ 0 h 55"/>
              <a:gd name="T6" fmla="*/ 188912 w 55"/>
              <a:gd name="T7" fmla="*/ 92739 h 55"/>
              <a:gd name="T8" fmla="*/ 92739 w 55"/>
              <a:gd name="T9" fmla="*/ 188912 h 55"/>
              <a:gd name="T10" fmla="*/ 154564 w 55"/>
              <a:gd name="T11" fmla="*/ 68695 h 55"/>
              <a:gd name="T12" fmla="*/ 144260 w 55"/>
              <a:gd name="T13" fmla="*/ 58391 h 55"/>
              <a:gd name="T14" fmla="*/ 137391 w 55"/>
              <a:gd name="T15" fmla="*/ 54956 h 55"/>
              <a:gd name="T16" fmla="*/ 130521 w 55"/>
              <a:gd name="T17" fmla="*/ 58391 h 55"/>
              <a:gd name="T18" fmla="*/ 82434 w 55"/>
              <a:gd name="T19" fmla="*/ 106478 h 55"/>
              <a:gd name="T20" fmla="*/ 54956 w 55"/>
              <a:gd name="T21" fmla="*/ 79000 h 55"/>
              <a:gd name="T22" fmla="*/ 48087 w 55"/>
              <a:gd name="T23" fmla="*/ 75565 h 55"/>
              <a:gd name="T24" fmla="*/ 44652 w 55"/>
              <a:gd name="T25" fmla="*/ 79000 h 55"/>
              <a:gd name="T26" fmla="*/ 30913 w 55"/>
              <a:gd name="T27" fmla="*/ 89304 h 55"/>
              <a:gd name="T28" fmla="*/ 30913 w 55"/>
              <a:gd name="T29" fmla="*/ 96173 h 55"/>
              <a:gd name="T30" fmla="*/ 30913 w 55"/>
              <a:gd name="T31" fmla="*/ 103043 h 55"/>
              <a:gd name="T32" fmla="*/ 75565 w 55"/>
              <a:gd name="T33" fmla="*/ 147695 h 55"/>
              <a:gd name="T34" fmla="*/ 82434 w 55"/>
              <a:gd name="T35" fmla="*/ 147695 h 55"/>
              <a:gd name="T36" fmla="*/ 89304 w 55"/>
              <a:gd name="T37" fmla="*/ 147695 h 55"/>
              <a:gd name="T38" fmla="*/ 154564 w 55"/>
              <a:gd name="T39" fmla="*/ 79000 h 55"/>
              <a:gd name="T40" fmla="*/ 157999 w 55"/>
              <a:gd name="T41" fmla="*/ 75565 h 55"/>
              <a:gd name="T42" fmla="*/ 154564 w 55"/>
              <a:gd name="T43" fmla="*/ 68695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2" name="Rectangle 49">
            <a:extLst>
              <a:ext uri="{FF2B5EF4-FFF2-40B4-BE49-F238E27FC236}">
                <a16:creationId xmlns:a16="http://schemas.microsoft.com/office/drawing/2014/main" id="{34385461-1B3C-D948-9937-8F2616F5D484}"/>
              </a:ext>
            </a:extLst>
          </p:cNvPr>
          <p:cNvSpPr/>
          <p:nvPr/>
        </p:nvSpPr>
        <p:spPr>
          <a:xfrm>
            <a:off x="5185075" y="5573390"/>
            <a:ext cx="4130023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Проактивне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вимірювання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температури</a:t>
            </a:r>
            <a:r>
              <a:rPr lang="ru-RU" sz="1400" dirty="0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 на </a:t>
            </a:r>
            <a:r>
              <a:rPr lang="ru-RU" sz="1400" dirty="0" err="1">
                <a:solidFill>
                  <a:schemeClr val="bg1"/>
                </a:solidFill>
                <a:latin typeface="Myriad Pro" panose="020B0503030403020204" pitchFamily="34" charset="0"/>
                <a:cs typeface="Segoe UI" panose="020B0502040204020203" pitchFamily="34" charset="0"/>
              </a:rPr>
              <a:t>відстані</a:t>
            </a:r>
            <a:endParaRPr lang="en-US" sz="1400" dirty="0">
              <a:solidFill>
                <a:schemeClr val="bg1"/>
              </a:solidFill>
              <a:latin typeface="Myriad Pro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6CEE8AA-A571-294B-82F3-947169EE88CD}"/>
              </a:ext>
            </a:extLst>
          </p:cNvPr>
          <p:cNvSpPr/>
          <p:nvPr/>
        </p:nvSpPr>
        <p:spPr>
          <a:xfrm>
            <a:off x="9600226" y="2825448"/>
            <a:ext cx="1283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zh-CN" sz="1400" dirty="0">
                <a:solidFill>
                  <a:srgbClr val="474B4F">
                    <a:alpha val="70000"/>
                  </a:srgbClr>
                </a:solidFill>
                <a:latin typeface="Myriad Pro Light" panose="020B0403030403020204" pitchFamily="34" charset="0"/>
                <a:cs typeface="Myriad Pro" panose="020B0503030403020204" pitchFamily="34" charset="0"/>
              </a:rPr>
              <a:t>Традиційне вимірювання</a:t>
            </a:r>
            <a:endParaRPr lang="zh-CN" altLang="en-US" sz="1400" dirty="0">
              <a:solidFill>
                <a:srgbClr val="474B4F">
                  <a:alpha val="70000"/>
                </a:srgbClr>
              </a:solidFill>
              <a:latin typeface="Myriad Pro Light" panose="020B0403030403020204" pitchFamily="34" charset="0"/>
            </a:endParaRPr>
          </a:p>
        </p:txBody>
      </p:sp>
      <p:sp>
        <p:nvSpPr>
          <p:cNvPr id="52" name="标题 1">
            <a:extLst>
              <a:ext uri="{FF2B5EF4-FFF2-40B4-BE49-F238E27FC236}">
                <a16:creationId xmlns:a16="http://schemas.microsoft.com/office/drawing/2014/main" id="{FAB9ED20-CE09-EE42-B75D-8E2615EAD59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691206" y="3769202"/>
            <a:ext cx="1358797" cy="423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uk-UA" altLang="zh-CN" sz="1400" dirty="0">
                <a:solidFill>
                  <a:srgbClr val="474B4F">
                    <a:alpha val="80000"/>
                  </a:srgbClr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Неефективне</a:t>
            </a:r>
            <a:r>
              <a:rPr lang="en-US" altLang="zh-CN" sz="1400" dirty="0">
                <a:solidFill>
                  <a:srgbClr val="474B4F">
                    <a:alpha val="80000"/>
                  </a:srgbClr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 </a:t>
            </a:r>
            <a:endParaRPr lang="zh-CN" altLang="en-US" sz="1400" dirty="0">
              <a:solidFill>
                <a:srgbClr val="474B4F">
                  <a:alpha val="80000"/>
                </a:srgbClr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endParaRPr lang="zh-CN" altLang="en-US" sz="1400" spc="300" dirty="0">
              <a:solidFill>
                <a:srgbClr val="474B4F">
                  <a:alpha val="80000"/>
                </a:srgbClr>
              </a:solidFill>
              <a:latin typeface="Myriad Pro Light" panose="020B04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标题 1">
            <a:extLst>
              <a:ext uri="{FF2B5EF4-FFF2-40B4-BE49-F238E27FC236}">
                <a16:creationId xmlns:a16="http://schemas.microsoft.com/office/drawing/2014/main" id="{E4CE1915-2DA5-0645-AD1F-DE2AE2B1946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91206" y="4237819"/>
            <a:ext cx="1413306" cy="4487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uk-UA" altLang="zh-CN" sz="1400" dirty="0">
                <a:solidFill>
                  <a:srgbClr val="474B4F">
                    <a:alpha val="80000"/>
                  </a:srgbClr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Високі ризики,</a:t>
            </a:r>
          </a:p>
          <a:p>
            <a:r>
              <a:rPr lang="uk-UA" altLang="zh-CN" sz="1400" dirty="0">
                <a:solidFill>
                  <a:srgbClr val="474B4F">
                    <a:alpha val="80000"/>
                  </a:srgbClr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Arial" panose="020B0604020202020204" pitchFamily="34" charset="0"/>
              </a:rPr>
              <a:t>тісний контакт</a:t>
            </a:r>
            <a:endParaRPr lang="zh-CN" altLang="en-US" sz="1400" dirty="0">
              <a:solidFill>
                <a:srgbClr val="474B4F">
                  <a:alpha val="80000"/>
                </a:srgbClr>
              </a:solidFill>
              <a:latin typeface="Myriad Pro Light" panose="020B04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标题 1">
            <a:extLst>
              <a:ext uri="{FF2B5EF4-FFF2-40B4-BE49-F238E27FC236}">
                <a16:creationId xmlns:a16="http://schemas.microsoft.com/office/drawing/2014/main" id="{F9937C58-8DF5-AD45-8137-30610D8EFB1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691206" y="4904086"/>
            <a:ext cx="1590950" cy="4687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r>
              <a:rPr lang="uk-UA" altLang="zh-CN" sz="1400" dirty="0">
                <a:solidFill>
                  <a:srgbClr val="474B4F">
                    <a:alpha val="80000"/>
                  </a:srgbClr>
                </a:solidFill>
                <a:latin typeface="Myriad Pro Light" panose="020B0403030403020204" pitchFamily="34" charset="0"/>
                <a:cs typeface="Myriad Pro" panose="020B0503030403020204" pitchFamily="34" charset="0"/>
                <a:sym typeface="+mn-ea"/>
              </a:rPr>
              <a:t>Не зберігається статистика для аналізу</a:t>
            </a:r>
            <a:endParaRPr lang="zh-CN" altLang="en-US" sz="1400" dirty="0">
              <a:solidFill>
                <a:srgbClr val="474B4F">
                  <a:alpha val="80000"/>
                </a:srgbClr>
              </a:solidFill>
              <a:latin typeface="Myriad Pro Light" panose="020B0403030403020204" pitchFamily="34" charset="0"/>
              <a:cs typeface="Myriad Pro" panose="020B0503030403020204" pitchFamily="34" charset="0"/>
            </a:endParaRPr>
          </a:p>
          <a:p>
            <a:endParaRPr lang="zh-CN" altLang="en-US" sz="1400" spc="300" dirty="0">
              <a:solidFill>
                <a:srgbClr val="474B4F">
                  <a:alpha val="80000"/>
                </a:srgbClr>
              </a:solidFill>
              <a:latin typeface="Myriad Pro Light" panose="020B0403030403020204" pitchFamily="34" charset="0"/>
              <a:ea typeface="Myriad Pro" panose="020B0503030403020204" pitchFamily="34" charset="0"/>
              <a:cs typeface="Myriad Pro" panose="020B0503030403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472D186-57C7-7C45-9C50-F6C6540FCA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502" y="3897217"/>
            <a:ext cx="207402" cy="20740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76DB3B78-3083-5E4B-9220-89D78A8E28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502" y="4464568"/>
            <a:ext cx="207402" cy="207402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904CD53C-7E54-0847-9B85-85C8B7673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502" y="5134276"/>
            <a:ext cx="207402" cy="207402"/>
          </a:xfrm>
          <a:prstGeom prst="rect">
            <a:avLst/>
          </a:prstGeom>
        </p:spPr>
      </p:pic>
      <p:cxnSp>
        <p:nvCxnSpPr>
          <p:cNvPr id="60" name="Straight Connector 11">
            <a:extLst>
              <a:ext uri="{FF2B5EF4-FFF2-40B4-BE49-F238E27FC236}">
                <a16:creationId xmlns:a16="http://schemas.microsoft.com/office/drawing/2014/main" id="{65DC654D-9559-2743-BC6A-3281A21AAD1D}"/>
              </a:ext>
            </a:extLst>
          </p:cNvPr>
          <p:cNvCxnSpPr>
            <a:cxnSpLocks/>
          </p:cNvCxnSpPr>
          <p:nvPr/>
        </p:nvCxnSpPr>
        <p:spPr>
          <a:xfrm>
            <a:off x="5791200" y="1118912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757DC2C-E935-0A47-B572-218942D15A5A}"/>
              </a:ext>
            </a:extLst>
          </p:cNvPr>
          <p:cNvSpPr txBox="1"/>
          <p:nvPr/>
        </p:nvSpPr>
        <p:spPr>
          <a:xfrm>
            <a:off x="3572967" y="376913"/>
            <a:ext cx="51190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Новая</a:t>
            </a:r>
            <a:r>
              <a:rPr kumimoji="1" lang="uk-UA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 технологія </a:t>
            </a:r>
            <a:r>
              <a:rPr kumimoji="1" lang="en-US" altLang="zh-CN" sz="3000" b="1" dirty="0" err="1">
                <a:solidFill>
                  <a:schemeClr val="bg1"/>
                </a:solidFill>
                <a:latin typeface="Myriad Pro Semibold" panose="020B0503030403020204" pitchFamily="34" charset="0"/>
              </a:rPr>
              <a:t>ZKTeco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FB0DCBB-9E54-6A42-902C-65D0928A6B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606264"/>
              </a:clrFrom>
              <a:clrTo>
                <a:srgbClr val="6062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70" y="2696479"/>
            <a:ext cx="707359" cy="839156"/>
          </a:xfrm>
          <a:prstGeom prst="rect">
            <a:avLst/>
          </a:prstGeom>
        </p:spPr>
      </p:pic>
      <p:pic>
        <p:nvPicPr>
          <p:cNvPr id="106" name="图片 105">
            <a:extLst>
              <a:ext uri="{FF2B5EF4-FFF2-40B4-BE49-F238E27FC236}">
                <a16:creationId xmlns:a16="http://schemas.microsoft.com/office/drawing/2014/main" id="{FB35C30F-D973-B741-A9D4-ADB2C16DA7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606264"/>
              </a:clrFrom>
              <a:clrTo>
                <a:srgbClr val="6062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558" y="2696479"/>
            <a:ext cx="742705" cy="839156"/>
          </a:xfrm>
          <a:prstGeom prst="rect">
            <a:avLst/>
          </a:prstGeom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6A500829-A64D-B144-A5E3-B78862ABE3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606264"/>
              </a:clrFrom>
              <a:clrTo>
                <a:srgbClr val="60626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0291" y="2696479"/>
            <a:ext cx="699796" cy="83915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FD34CA4-73E0-6546-9C22-F8788D85D9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8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">
            <a:extLst>
              <a:ext uri="{FF2B5EF4-FFF2-40B4-BE49-F238E27FC236}">
                <a16:creationId xmlns:a16="http://schemas.microsoft.com/office/drawing/2014/main" id="{8AFE0C35-C090-844B-8532-371457AF2AB1}"/>
              </a:ext>
            </a:extLst>
          </p:cNvPr>
          <p:cNvSpPr/>
          <p:nvPr/>
        </p:nvSpPr>
        <p:spPr>
          <a:xfrm flipH="1">
            <a:off x="1" y="-177023"/>
            <a:ext cx="12190412" cy="4292734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2A4879A3-BEF8-F54F-B72C-3105B71AA7B1}"/>
              </a:ext>
            </a:extLst>
          </p:cNvPr>
          <p:cNvSpPr/>
          <p:nvPr/>
        </p:nvSpPr>
        <p:spPr>
          <a:xfrm flipH="1">
            <a:off x="0" y="-177694"/>
            <a:ext cx="12190412" cy="4292734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24395E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2AAB92F-A088-3647-A412-95EC17CF2927}"/>
              </a:ext>
            </a:extLst>
          </p:cNvPr>
          <p:cNvGrpSpPr/>
          <p:nvPr/>
        </p:nvGrpSpPr>
        <p:grpSpPr>
          <a:xfrm>
            <a:off x="5872836" y="1412757"/>
            <a:ext cx="2619219" cy="4571677"/>
            <a:chOff x="3859073" y="1162372"/>
            <a:chExt cx="2619219" cy="4571677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0C98EEA-C8BE-4543-B324-3E71B5A199E5}"/>
                </a:ext>
              </a:extLst>
            </p:cNvPr>
            <p:cNvGrpSpPr/>
            <p:nvPr/>
          </p:nvGrpSpPr>
          <p:grpSpPr>
            <a:xfrm>
              <a:off x="3859073" y="1162372"/>
              <a:ext cx="2619219" cy="4571677"/>
              <a:chOff x="3859073" y="1162372"/>
              <a:chExt cx="2619219" cy="4571677"/>
            </a:xfrm>
          </p:grpSpPr>
          <p:sp>
            <p:nvSpPr>
              <p:cNvPr id="59" name="Rectangle: Rounded Corners 51">
                <a:extLst>
                  <a:ext uri="{FF2B5EF4-FFF2-40B4-BE49-F238E27FC236}">
                    <a16:creationId xmlns:a16="http://schemas.microsoft.com/office/drawing/2014/main" id="{FD9D7191-BCF6-4546-B891-22BA50C7D588}"/>
                  </a:ext>
                </a:extLst>
              </p:cNvPr>
              <p:cNvSpPr/>
              <p:nvPr/>
            </p:nvSpPr>
            <p:spPr>
              <a:xfrm>
                <a:off x="3859078" y="1162372"/>
                <a:ext cx="2619214" cy="4571677"/>
              </a:xfrm>
              <a:prstGeom prst="roundRect">
                <a:avLst>
                  <a:gd name="adj" fmla="val 1601"/>
                </a:avLst>
              </a:prstGeom>
              <a:gradFill>
                <a:gsLst>
                  <a:gs pos="1000">
                    <a:srgbClr val="5B8730"/>
                  </a:gs>
                  <a:gs pos="100000">
                    <a:srgbClr val="7AC143"/>
                  </a:gs>
                </a:gsLst>
                <a:lin ang="0" scaled="0"/>
              </a:gradFill>
              <a:ln>
                <a:noFill/>
              </a:ln>
              <a:effectLst>
                <a:outerShdw blurRad="508000" dist="317500" dir="8100000" sx="95000" sy="9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cxnSp>
            <p:nvCxnSpPr>
              <p:cNvPr id="4" name="直线连接符 3">
                <a:extLst>
                  <a:ext uri="{FF2B5EF4-FFF2-40B4-BE49-F238E27FC236}">
                    <a16:creationId xmlns:a16="http://schemas.microsoft.com/office/drawing/2014/main" id="{1C76BD55-1AAD-D142-8243-7C479F92D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222" y="3612897"/>
                <a:ext cx="2236922" cy="0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CC83F77A-2ADA-4B42-A1B1-1DE63493B07E}"/>
                  </a:ext>
                </a:extLst>
              </p:cNvPr>
              <p:cNvSpPr txBox="1"/>
              <p:nvPr/>
            </p:nvSpPr>
            <p:spPr>
              <a:xfrm>
                <a:off x="3859074" y="3158294"/>
                <a:ext cx="26192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Дистанція вимірювання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132AACDA-05BC-6646-8710-A5ACF1938536}"/>
                  </a:ext>
                </a:extLst>
              </p:cNvPr>
              <p:cNvSpPr txBox="1"/>
              <p:nvPr/>
            </p:nvSpPr>
            <p:spPr>
              <a:xfrm>
                <a:off x="3859075" y="2847090"/>
                <a:ext cx="261921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30~120</a:t>
                </a:r>
                <a:r>
                  <a:rPr kumimoji="1" lang="uk-UA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см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6F523840-2F9D-A049-8F86-9AFBA5F80D99}"/>
                  </a:ext>
                </a:extLst>
              </p:cNvPr>
              <p:cNvSpPr txBox="1"/>
              <p:nvPr/>
            </p:nvSpPr>
            <p:spPr>
              <a:xfrm>
                <a:off x="3859073" y="4067905"/>
                <a:ext cx="2619217" cy="319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Час вимірювання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F0D892B9-C7F4-F347-84AA-260AEB93ED6D}"/>
                  </a:ext>
                </a:extLst>
              </p:cNvPr>
              <p:cNvSpPr txBox="1"/>
              <p:nvPr/>
            </p:nvSpPr>
            <p:spPr>
              <a:xfrm>
                <a:off x="3859075" y="3750242"/>
                <a:ext cx="261921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0.1</a:t>
                </a:r>
                <a:r>
                  <a:rPr kumimoji="1" lang="uk-UA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с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14A55D5F-14C3-1C43-94D9-E684A1B2C4BD}"/>
                  </a:ext>
                </a:extLst>
              </p:cNvPr>
              <p:cNvSpPr txBox="1"/>
              <p:nvPr/>
            </p:nvSpPr>
            <p:spPr>
              <a:xfrm>
                <a:off x="3859073" y="4985436"/>
                <a:ext cx="26192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ru-RU" altLang="zh-CN" sz="1400" dirty="0" err="1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Температурна</a:t>
                </a:r>
                <a:r>
                  <a:rPr kumimoji="1" lang="ru-RU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 </a:t>
                </a:r>
                <a:r>
                  <a:rPr kumimoji="1" lang="ru-RU" altLang="zh-CN" sz="1400" dirty="0" err="1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точність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8A921E5F-7FDB-C24E-A551-EF251736637D}"/>
                  </a:ext>
                </a:extLst>
              </p:cNvPr>
              <p:cNvSpPr txBox="1"/>
              <p:nvPr/>
            </p:nvSpPr>
            <p:spPr>
              <a:xfrm>
                <a:off x="3859077" y="4677688"/>
                <a:ext cx="261921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+/- 0.3°C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E892C71D-0287-0C48-B7C0-665FC79590A6}"/>
                  </a:ext>
                </a:extLst>
              </p:cNvPr>
              <p:cNvSpPr txBox="1"/>
              <p:nvPr/>
            </p:nvSpPr>
            <p:spPr>
              <a:xfrm>
                <a:off x="3859075" y="2371062"/>
                <a:ext cx="26192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Точок вимірювання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66" name="文本框 65">
                <a:extLst>
                  <a:ext uri="{FF2B5EF4-FFF2-40B4-BE49-F238E27FC236}">
                    <a16:creationId xmlns:a16="http://schemas.microsoft.com/office/drawing/2014/main" id="{D861D1E6-AC7E-4142-92DD-0EF787D8C2A3}"/>
                  </a:ext>
                </a:extLst>
              </p:cNvPr>
              <p:cNvSpPr txBox="1"/>
              <p:nvPr/>
            </p:nvSpPr>
            <p:spPr>
              <a:xfrm>
                <a:off x="3859075" y="2043302"/>
                <a:ext cx="261921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10,800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cxnSp>
            <p:nvCxnSpPr>
              <p:cNvPr id="67" name="直线连接符 66">
                <a:extLst>
                  <a:ext uri="{FF2B5EF4-FFF2-40B4-BE49-F238E27FC236}">
                    <a16:creationId xmlns:a16="http://schemas.microsoft.com/office/drawing/2014/main" id="{6F6E9115-EAA9-324C-AB9E-F409537C9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222" y="2678839"/>
                <a:ext cx="2236922" cy="0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线连接符 67">
                <a:extLst>
                  <a:ext uri="{FF2B5EF4-FFF2-40B4-BE49-F238E27FC236}">
                    <a16:creationId xmlns:a16="http://schemas.microsoft.com/office/drawing/2014/main" id="{61EF2955-1270-D446-ACA2-BFF1A2CC66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222" y="4546954"/>
                <a:ext cx="2236922" cy="0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Isosceles Triangle 124">
              <a:extLst>
                <a:ext uri="{FF2B5EF4-FFF2-40B4-BE49-F238E27FC236}">
                  <a16:creationId xmlns:a16="http://schemas.microsoft.com/office/drawing/2014/main" id="{E21B7024-87CD-8E4C-8939-B293BE30AD3A}"/>
                </a:ext>
              </a:extLst>
            </p:cNvPr>
            <p:cNvSpPr/>
            <p:nvPr/>
          </p:nvSpPr>
          <p:spPr>
            <a:xfrm rot="10800000">
              <a:off x="5060020" y="1179227"/>
              <a:ext cx="217324" cy="1204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2C1B606-954A-E745-BDC0-986CE2D12853}"/>
              </a:ext>
            </a:extLst>
          </p:cNvPr>
          <p:cNvGrpSpPr/>
          <p:nvPr/>
        </p:nvGrpSpPr>
        <p:grpSpPr>
          <a:xfrm>
            <a:off x="8689491" y="1412757"/>
            <a:ext cx="2619219" cy="4571677"/>
            <a:chOff x="7112482" y="1180232"/>
            <a:chExt cx="2619219" cy="4571677"/>
          </a:xfrm>
        </p:grpSpPr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2C377D87-3BA7-7149-8902-59136B1B3101}"/>
                </a:ext>
              </a:extLst>
            </p:cNvPr>
            <p:cNvGrpSpPr/>
            <p:nvPr/>
          </p:nvGrpSpPr>
          <p:grpSpPr>
            <a:xfrm>
              <a:off x="7112482" y="1180232"/>
              <a:ext cx="2619219" cy="4571677"/>
              <a:chOff x="3859073" y="1162372"/>
              <a:chExt cx="2619219" cy="4571677"/>
            </a:xfrm>
          </p:grpSpPr>
          <p:sp>
            <p:nvSpPr>
              <p:cNvPr id="70" name="Rectangle: Rounded Corners 51">
                <a:extLst>
                  <a:ext uri="{FF2B5EF4-FFF2-40B4-BE49-F238E27FC236}">
                    <a16:creationId xmlns:a16="http://schemas.microsoft.com/office/drawing/2014/main" id="{E1E29C07-A190-6647-9724-8CE53B1389C9}"/>
                  </a:ext>
                </a:extLst>
              </p:cNvPr>
              <p:cNvSpPr/>
              <p:nvPr/>
            </p:nvSpPr>
            <p:spPr>
              <a:xfrm>
                <a:off x="3859078" y="1162372"/>
                <a:ext cx="2619214" cy="4571677"/>
              </a:xfrm>
              <a:prstGeom prst="roundRect">
                <a:avLst>
                  <a:gd name="adj" fmla="val 1601"/>
                </a:avLst>
              </a:prstGeom>
              <a:gradFill>
                <a:gsLst>
                  <a:gs pos="1000">
                    <a:srgbClr val="5B8730"/>
                  </a:gs>
                  <a:gs pos="100000">
                    <a:srgbClr val="7AC143"/>
                  </a:gs>
                </a:gsLst>
                <a:lin ang="0" scaled="0"/>
              </a:gradFill>
              <a:ln>
                <a:noFill/>
              </a:ln>
              <a:effectLst>
                <a:outerShdw blurRad="508000" dist="317500" dir="8100000" sx="95000" sy="9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105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cxnSp>
            <p:nvCxnSpPr>
              <p:cNvPr id="71" name="直线连接符 70">
                <a:extLst>
                  <a:ext uri="{FF2B5EF4-FFF2-40B4-BE49-F238E27FC236}">
                    <a16:creationId xmlns:a16="http://schemas.microsoft.com/office/drawing/2014/main" id="{FDCD0597-6EFB-8748-B664-2011CCBAE4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222" y="3612897"/>
                <a:ext cx="2236922" cy="0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76175133-1CC0-BA4D-9E4D-CBB69E0A527E}"/>
                  </a:ext>
                </a:extLst>
              </p:cNvPr>
              <p:cNvSpPr txBox="1"/>
              <p:nvPr/>
            </p:nvSpPr>
            <p:spPr>
              <a:xfrm>
                <a:off x="3859074" y="3158294"/>
                <a:ext cx="261921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Дистанція вимірювання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EF9E7C25-DC25-4F45-9F9C-A20A2766D4D5}"/>
                  </a:ext>
                </a:extLst>
              </p:cNvPr>
              <p:cNvSpPr txBox="1"/>
              <p:nvPr/>
            </p:nvSpPr>
            <p:spPr>
              <a:xfrm>
                <a:off x="3859075" y="2847090"/>
                <a:ext cx="261921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25~50</a:t>
                </a:r>
                <a:r>
                  <a:rPr kumimoji="1" lang="uk-UA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см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1AB6477E-3EA1-3543-B9DD-0727A027148C}"/>
                  </a:ext>
                </a:extLst>
              </p:cNvPr>
              <p:cNvSpPr txBox="1"/>
              <p:nvPr/>
            </p:nvSpPr>
            <p:spPr>
              <a:xfrm>
                <a:off x="3859073" y="4067905"/>
                <a:ext cx="2619217" cy="319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Час вимірювання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FD4DE46C-CA2B-0041-ADE3-EA3758537F55}"/>
                  </a:ext>
                </a:extLst>
              </p:cNvPr>
              <p:cNvSpPr txBox="1"/>
              <p:nvPr/>
            </p:nvSpPr>
            <p:spPr>
              <a:xfrm>
                <a:off x="3859075" y="3750242"/>
                <a:ext cx="261921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0.5</a:t>
                </a:r>
                <a:r>
                  <a:rPr kumimoji="1" lang="uk-UA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с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1F231B75-3D97-CE40-8649-49935E30D23C}"/>
                  </a:ext>
                </a:extLst>
              </p:cNvPr>
              <p:cNvSpPr txBox="1"/>
              <p:nvPr/>
            </p:nvSpPr>
            <p:spPr>
              <a:xfrm>
                <a:off x="3859073" y="4985436"/>
                <a:ext cx="26192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ru-RU" altLang="zh-CN" sz="1400" dirty="0" err="1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Температурна</a:t>
                </a:r>
                <a:r>
                  <a:rPr kumimoji="1" lang="ru-RU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 </a:t>
                </a:r>
                <a:r>
                  <a:rPr kumimoji="1" lang="ru-RU" altLang="zh-CN" sz="1400" dirty="0" err="1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точність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E1E58A46-AC9B-F847-996C-6BCCBC180CCA}"/>
                  </a:ext>
                </a:extLst>
              </p:cNvPr>
              <p:cNvSpPr txBox="1"/>
              <p:nvPr/>
            </p:nvSpPr>
            <p:spPr>
              <a:xfrm>
                <a:off x="3859077" y="4677688"/>
                <a:ext cx="2619214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+/- 0.3°C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DFFFEEE3-3326-F34B-8383-E1F7CA0D5C58}"/>
                  </a:ext>
                </a:extLst>
              </p:cNvPr>
              <p:cNvSpPr txBox="1"/>
              <p:nvPr/>
            </p:nvSpPr>
            <p:spPr>
              <a:xfrm>
                <a:off x="3859075" y="2371062"/>
                <a:ext cx="26192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uk-UA" altLang="zh-CN" sz="1400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Точок вимірювання</a:t>
                </a:r>
                <a:endParaRPr kumimoji="1" lang="zh-CN" altLang="en-US" sz="1400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9D4A07FB-3C21-2C49-B945-EDBEB211F730}"/>
                  </a:ext>
                </a:extLst>
              </p:cNvPr>
              <p:cNvSpPr txBox="1"/>
              <p:nvPr/>
            </p:nvSpPr>
            <p:spPr>
              <a:xfrm>
                <a:off x="3859075" y="2043302"/>
                <a:ext cx="261921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2600" b="1" dirty="0">
                    <a:solidFill>
                      <a:schemeClr val="bg1"/>
                    </a:solidFill>
                    <a:latin typeface="Myriad Pro Light" panose="020B0403030403020204" pitchFamily="34" charset="0"/>
                  </a:rPr>
                  <a:t>1,024</a:t>
                </a:r>
                <a:endParaRPr kumimoji="1" lang="zh-CN" altLang="en-US" sz="2600" b="1" dirty="0">
                  <a:solidFill>
                    <a:schemeClr val="bg1"/>
                  </a:solidFill>
                  <a:latin typeface="Myriad Pro Light" panose="020B0403030403020204" pitchFamily="34" charset="0"/>
                </a:endParaRPr>
              </a:p>
            </p:txBody>
          </p:sp>
          <p:cxnSp>
            <p:nvCxnSpPr>
              <p:cNvPr id="80" name="直线连接符 79">
                <a:extLst>
                  <a:ext uri="{FF2B5EF4-FFF2-40B4-BE49-F238E27FC236}">
                    <a16:creationId xmlns:a16="http://schemas.microsoft.com/office/drawing/2014/main" id="{B888639C-5A5B-EC49-BBE2-1386C56865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222" y="2678839"/>
                <a:ext cx="2236922" cy="0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线连接符 80">
                <a:extLst>
                  <a:ext uri="{FF2B5EF4-FFF2-40B4-BE49-F238E27FC236}">
                    <a16:creationId xmlns:a16="http://schemas.microsoft.com/office/drawing/2014/main" id="{A45B2EA9-8777-9A44-965D-2F196A474E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222" y="4546954"/>
                <a:ext cx="2236922" cy="0"/>
              </a:xfrm>
              <a:prstGeom prst="line">
                <a:avLst/>
              </a:prstGeom>
              <a:ln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Isosceles Triangle 124">
              <a:extLst>
                <a:ext uri="{FF2B5EF4-FFF2-40B4-BE49-F238E27FC236}">
                  <a16:creationId xmlns:a16="http://schemas.microsoft.com/office/drawing/2014/main" id="{E9642423-44BB-6B41-8196-65CC4FC9FE21}"/>
                </a:ext>
              </a:extLst>
            </p:cNvPr>
            <p:cNvSpPr/>
            <p:nvPr/>
          </p:nvSpPr>
          <p:spPr>
            <a:xfrm rot="10800000">
              <a:off x="8313429" y="1198791"/>
              <a:ext cx="217324" cy="120415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2" name="文本框 81">
            <a:extLst>
              <a:ext uri="{FF2B5EF4-FFF2-40B4-BE49-F238E27FC236}">
                <a16:creationId xmlns:a16="http://schemas.microsoft.com/office/drawing/2014/main" id="{71D61BB9-690E-C34C-92F6-0098031DE44C}"/>
              </a:ext>
            </a:extLst>
          </p:cNvPr>
          <p:cNvSpPr txBox="1"/>
          <p:nvPr/>
        </p:nvSpPr>
        <p:spPr>
          <a:xfrm>
            <a:off x="6425197" y="824484"/>
            <a:ext cx="173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TI </a:t>
            </a:r>
            <a:r>
              <a:rPr kumimoji="1" lang="uk-UA" altLang="zh-CN" sz="3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Серія</a:t>
            </a:r>
            <a:endParaRPr kumimoji="1" lang="zh-CN" altLang="en-US" sz="30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EEFA97DF-593B-EA40-B566-8537F2500B6E}"/>
              </a:ext>
            </a:extLst>
          </p:cNvPr>
          <p:cNvSpPr txBox="1"/>
          <p:nvPr/>
        </p:nvSpPr>
        <p:spPr>
          <a:xfrm>
            <a:off x="9133189" y="809479"/>
            <a:ext cx="173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TD </a:t>
            </a:r>
            <a:r>
              <a:rPr kumimoji="1" lang="uk-UA" altLang="zh-CN" sz="30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Серія</a:t>
            </a:r>
            <a:endParaRPr kumimoji="1" lang="zh-CN" altLang="en-US" sz="3000" b="1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7E3AA197-89D0-9845-BDA4-0C374BD7256F}"/>
              </a:ext>
            </a:extLst>
          </p:cNvPr>
          <p:cNvSpPr txBox="1"/>
          <p:nvPr/>
        </p:nvSpPr>
        <p:spPr>
          <a:xfrm>
            <a:off x="614166" y="334646"/>
            <a:ext cx="5481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Порівняння технологій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BA9CEB-6333-404D-9FDA-324D7069929C}"/>
              </a:ext>
            </a:extLst>
          </p:cNvPr>
          <p:cNvSpPr/>
          <p:nvPr/>
        </p:nvSpPr>
        <p:spPr>
          <a:xfrm>
            <a:off x="752775" y="1550027"/>
            <a:ext cx="4932731" cy="1429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uk-UA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Компанія </a:t>
            </a:r>
            <a:r>
              <a:rPr lang="en-US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ZKTeco</a:t>
            </a:r>
            <a:r>
              <a:rPr lang="en-US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розробила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продукцію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серії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TD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раніше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успішно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розгорнула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у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ряді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проектів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за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допомогою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цього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досвіду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ми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розробили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нове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покоління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системи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виявлення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температури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тіла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"</a:t>
            </a:r>
            <a:r>
              <a:rPr lang="en-US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TI </a:t>
            </a:r>
            <a:r>
              <a:rPr lang="uk-UA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Серія</a:t>
            </a:r>
            <a:r>
              <a:rPr lang="en-US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".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265F50B-DAEC-3342-BAA1-F3AE30177710}"/>
              </a:ext>
            </a:extLst>
          </p:cNvPr>
          <p:cNvSpPr/>
          <p:nvPr/>
        </p:nvSpPr>
        <p:spPr>
          <a:xfrm>
            <a:off x="695325" y="4807511"/>
            <a:ext cx="51775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Порівнюючи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серію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en-US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TD,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серія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en-US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TI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була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модернізована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в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різних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аспектах, таких як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швидкість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вимірювання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температури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тіла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толерантність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під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різним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кутом,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відстань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визначення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температури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.</a:t>
            </a:r>
            <a:endParaRPr lang="zh-CN" altLang="en-US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867339F-6960-CF4F-A5DD-1776D21EFC4B}"/>
              </a:ext>
            </a:extLst>
          </p:cNvPr>
          <p:cNvGrpSpPr/>
          <p:nvPr/>
        </p:nvGrpSpPr>
        <p:grpSpPr>
          <a:xfrm>
            <a:off x="3780462" y="3393957"/>
            <a:ext cx="1210671" cy="1210671"/>
            <a:chOff x="2547993" y="3509704"/>
            <a:chExt cx="1210671" cy="1210671"/>
          </a:xfrm>
        </p:grpSpPr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0EA2BC72-F786-A645-B713-9490DED6299F}"/>
                </a:ext>
              </a:extLst>
            </p:cNvPr>
            <p:cNvSpPr/>
            <p:nvPr/>
          </p:nvSpPr>
          <p:spPr>
            <a:xfrm>
              <a:off x="2547993" y="3509704"/>
              <a:ext cx="1210671" cy="1210671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3F9AF6F-A16C-4043-BD9A-7A9CA5408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50000"/>
            </a:blip>
            <a:stretch>
              <a:fillRect/>
            </a:stretch>
          </p:blipFill>
          <p:spPr>
            <a:xfrm>
              <a:off x="2678739" y="3656416"/>
              <a:ext cx="949179" cy="949179"/>
            </a:xfrm>
            <a:prstGeom prst="rect">
              <a:avLst/>
            </a:prstGeom>
          </p:spPr>
        </p:pic>
      </p:grpSp>
      <p:cxnSp>
        <p:nvCxnSpPr>
          <p:cNvPr id="91" name="Straight Connector 11">
            <a:extLst>
              <a:ext uri="{FF2B5EF4-FFF2-40B4-BE49-F238E27FC236}">
                <a16:creationId xmlns:a16="http://schemas.microsoft.com/office/drawing/2014/main" id="{354B43C2-66B7-9C48-8236-8AE349F5726B}"/>
              </a:ext>
            </a:extLst>
          </p:cNvPr>
          <p:cNvCxnSpPr>
            <a:cxnSpLocks/>
          </p:cNvCxnSpPr>
          <p:nvPr/>
        </p:nvCxnSpPr>
        <p:spPr>
          <a:xfrm>
            <a:off x="742665" y="957545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>
            <a:extLst>
              <a:ext uri="{FF2B5EF4-FFF2-40B4-BE49-F238E27FC236}">
                <a16:creationId xmlns:a16="http://schemas.microsoft.com/office/drawing/2014/main" id="{E721750A-0D65-FE4B-8489-13D248BCB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33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">
            <a:extLst>
              <a:ext uri="{FF2B5EF4-FFF2-40B4-BE49-F238E27FC236}">
                <a16:creationId xmlns:a16="http://schemas.microsoft.com/office/drawing/2014/main" id="{8AFE0C35-C090-844B-8532-371457AF2AB1}"/>
              </a:ext>
            </a:extLst>
          </p:cNvPr>
          <p:cNvSpPr/>
          <p:nvPr/>
        </p:nvSpPr>
        <p:spPr>
          <a:xfrm flipH="1">
            <a:off x="1" y="-177023"/>
            <a:ext cx="12190412" cy="4292734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Freeform: Shape 2">
            <a:extLst>
              <a:ext uri="{FF2B5EF4-FFF2-40B4-BE49-F238E27FC236}">
                <a16:creationId xmlns:a16="http://schemas.microsoft.com/office/drawing/2014/main" id="{2A4879A3-BEF8-F54F-B72C-3105B71AA7B1}"/>
              </a:ext>
            </a:extLst>
          </p:cNvPr>
          <p:cNvSpPr/>
          <p:nvPr/>
        </p:nvSpPr>
        <p:spPr>
          <a:xfrm flipH="1">
            <a:off x="0" y="-177694"/>
            <a:ext cx="12190412" cy="4292734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24395E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FEE8E07-E2C9-504E-80EB-4DCC049A661F}"/>
              </a:ext>
            </a:extLst>
          </p:cNvPr>
          <p:cNvSpPr/>
          <p:nvPr/>
        </p:nvSpPr>
        <p:spPr>
          <a:xfrm>
            <a:off x="7181196" y="1933904"/>
            <a:ext cx="436807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Розпізнавання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обличчя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безконтактні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функції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полегшують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вимірювання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температури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без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торкання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.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Це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не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тільки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вирішальне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значення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для безпеки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працівників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, але й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мінімізація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потенційного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забруднення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продукції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D27CF72-00CB-944C-9A44-8A200D819D10}"/>
              </a:ext>
            </a:extLst>
          </p:cNvPr>
          <p:cNvSpPr/>
          <p:nvPr/>
        </p:nvSpPr>
        <p:spPr>
          <a:xfrm>
            <a:off x="7181196" y="4677759"/>
            <a:ext cx="498522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Нова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технологія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ZKTeco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-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швидка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, точна та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зручна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у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використанні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-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ідеально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підходить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для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дистанційного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моніторингу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.</a:t>
            </a:r>
          </a:p>
          <a:p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Час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відгуку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(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від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виявлення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до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відображення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)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тепловізора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зазвичай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становить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приблизно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0,1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секунди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, а ІЧ-термометр, як правило,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приблизно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0,5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секунди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що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може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допомогти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людям у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швидкому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доступі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до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контрольованої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області</a:t>
            </a:r>
            <a:r>
              <a:rPr lang="ru-RU" altLang="zh-CN" sz="1400" dirty="0">
                <a:solidFill>
                  <a:srgbClr val="474B4F"/>
                </a:solidFill>
                <a:latin typeface="Myriad Pro Light" panose="020B0403030403020204" pitchFamily="34" charset="0"/>
              </a:rPr>
              <a:t>.</a:t>
            </a:r>
            <a:endParaRPr lang="zh-CN" altLang="en-US" sz="1400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18415B-E3A2-1749-B372-CDE668815A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88" y="1350837"/>
            <a:ext cx="2903069" cy="4857404"/>
          </a:xfrm>
          <a:prstGeom prst="rect">
            <a:avLst/>
          </a:prstGeom>
          <a:effectLst>
            <a:outerShdw blurRad="381000" dist="63500" dir="81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3533D7-71AB-094E-92EE-2D9ADD2FE0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9512" y="1376618"/>
            <a:ext cx="2903069" cy="4831623"/>
          </a:xfrm>
          <a:prstGeom prst="rect">
            <a:avLst/>
          </a:prstGeom>
          <a:effectLst>
            <a:outerShdw blurRad="381000" dist="63500" dir="81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A50FFD4A-2AAE-A544-A360-C7C1068290B8}"/>
              </a:ext>
            </a:extLst>
          </p:cNvPr>
          <p:cNvGrpSpPr/>
          <p:nvPr/>
        </p:nvGrpSpPr>
        <p:grpSpPr>
          <a:xfrm>
            <a:off x="10430228" y="3325107"/>
            <a:ext cx="1241879" cy="1241879"/>
            <a:chOff x="9857522" y="3344388"/>
            <a:chExt cx="1241879" cy="1241879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109D21DE-B1C9-3247-AD37-8B1E4FFF11B7}"/>
                </a:ext>
              </a:extLst>
            </p:cNvPr>
            <p:cNvSpPr/>
            <p:nvPr/>
          </p:nvSpPr>
          <p:spPr>
            <a:xfrm>
              <a:off x="9857522" y="3344388"/>
              <a:ext cx="1241879" cy="1241879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AD7A05D-7249-844B-9E5C-ED51A7473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910751">
              <a:off x="10055753" y="3468248"/>
              <a:ext cx="913808" cy="913808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3C2E5B0-E6B5-594F-AA08-D014E613E851}"/>
              </a:ext>
            </a:extLst>
          </p:cNvPr>
          <p:cNvGrpSpPr/>
          <p:nvPr/>
        </p:nvGrpSpPr>
        <p:grpSpPr>
          <a:xfrm>
            <a:off x="7723178" y="3053013"/>
            <a:ext cx="1065980" cy="1065980"/>
            <a:chOff x="6006149" y="5296705"/>
            <a:chExt cx="1241879" cy="1241879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739BA514-5F61-884F-AD43-9D251CC97481}"/>
                </a:ext>
              </a:extLst>
            </p:cNvPr>
            <p:cNvSpPr/>
            <p:nvPr/>
          </p:nvSpPr>
          <p:spPr>
            <a:xfrm>
              <a:off x="6006149" y="5296705"/>
              <a:ext cx="1241879" cy="1241879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78E561D-08D9-1344-866D-D7ADC56B9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>
              <a:fillRect/>
            </a:stretch>
          </p:blipFill>
          <p:spPr>
            <a:xfrm>
              <a:off x="6263310" y="5560476"/>
              <a:ext cx="727555" cy="727555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892F522A-6CB7-E148-A2D4-E31856548055}"/>
              </a:ext>
            </a:extLst>
          </p:cNvPr>
          <p:cNvSpPr/>
          <p:nvPr/>
        </p:nvSpPr>
        <p:spPr>
          <a:xfrm>
            <a:off x="7181196" y="4305004"/>
            <a:ext cx="36615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zh-CN" sz="2000" b="1" dirty="0" err="1">
                <a:solidFill>
                  <a:srgbClr val="474B4F"/>
                </a:solidFill>
                <a:latin typeface="Myriad Pro" panose="020B0503030403020204" pitchFamily="34" charset="0"/>
              </a:rPr>
              <a:t>Швидкий</a:t>
            </a:r>
            <a:r>
              <a:rPr lang="ru-RU" altLang="zh-CN" sz="2000" b="1" dirty="0">
                <a:solidFill>
                  <a:srgbClr val="474B4F"/>
                </a:solidFill>
                <a:latin typeface="Myriad Pro" panose="020B0503030403020204" pitchFamily="34" charset="0"/>
              </a:rPr>
              <a:t>, </a:t>
            </a:r>
            <a:r>
              <a:rPr lang="ru-RU" altLang="zh-CN" sz="2000" b="1" dirty="0" err="1">
                <a:solidFill>
                  <a:srgbClr val="474B4F"/>
                </a:solidFill>
                <a:latin typeface="Myriad Pro" panose="020B0503030403020204" pitchFamily="34" charset="0"/>
              </a:rPr>
              <a:t>точний</a:t>
            </a:r>
            <a:r>
              <a:rPr lang="ru-RU" altLang="zh-CN" sz="2000" b="1" dirty="0">
                <a:solidFill>
                  <a:srgbClr val="474B4F"/>
                </a:solidFill>
                <a:latin typeface="Myriad Pro" panose="020B0503030403020204" pitchFamily="34" charset="0"/>
              </a:rPr>
              <a:t> та </a:t>
            </a:r>
            <a:r>
              <a:rPr lang="ru-RU" altLang="zh-CN" sz="2000" b="1" dirty="0" err="1">
                <a:solidFill>
                  <a:srgbClr val="474B4F"/>
                </a:solidFill>
                <a:latin typeface="Myriad Pro" panose="020B0503030403020204" pitchFamily="34" charset="0"/>
              </a:rPr>
              <a:t>зручний</a:t>
            </a:r>
            <a:endParaRPr lang="zh-CN" altLang="en-US" sz="2000" b="1" dirty="0">
              <a:solidFill>
                <a:srgbClr val="474B4F"/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683F465-76DB-0248-A21A-344C5B624838}"/>
              </a:ext>
            </a:extLst>
          </p:cNvPr>
          <p:cNvSpPr/>
          <p:nvPr/>
        </p:nvSpPr>
        <p:spPr>
          <a:xfrm>
            <a:off x="7181196" y="1556522"/>
            <a:ext cx="2863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zh-CN" sz="2000" b="1" dirty="0">
                <a:solidFill>
                  <a:schemeClr val="bg1"/>
                </a:solidFill>
                <a:latin typeface="Myriad Pro" panose="020B0503030403020204" pitchFamily="34" charset="0"/>
              </a:rPr>
              <a:t>Безконтактний сенсор</a:t>
            </a:r>
            <a:endParaRPr lang="zh-CN" altLang="en-US" sz="2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DE6B2EB5-2807-AA4F-9416-573EACE712E7}"/>
              </a:ext>
            </a:extLst>
          </p:cNvPr>
          <p:cNvCxnSpPr>
            <a:cxnSpLocks/>
          </p:cNvCxnSpPr>
          <p:nvPr/>
        </p:nvCxnSpPr>
        <p:spPr>
          <a:xfrm>
            <a:off x="5791200" y="1032066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>
            <a:extLst>
              <a:ext uri="{FF2B5EF4-FFF2-40B4-BE49-F238E27FC236}">
                <a16:creationId xmlns:a16="http://schemas.microsoft.com/office/drawing/2014/main" id="{25F881C9-52C7-1745-A945-B8218F70067E}"/>
              </a:ext>
            </a:extLst>
          </p:cNvPr>
          <p:cNvSpPr/>
          <p:nvPr/>
        </p:nvSpPr>
        <p:spPr>
          <a:xfrm>
            <a:off x="-25583" y="409279"/>
            <a:ext cx="121920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zh-CN" sz="3000" b="1" dirty="0">
                <a:solidFill>
                  <a:schemeClr val="bg1"/>
                </a:solidFill>
              </a:rPr>
              <a:t>Переваги нової технології </a:t>
            </a:r>
            <a:r>
              <a:rPr lang="en-US" altLang="zh-CN" sz="3000" b="1" dirty="0" err="1">
                <a:solidFill>
                  <a:schemeClr val="bg1"/>
                </a:solidFill>
              </a:rPr>
              <a:t>ZKTeco</a:t>
            </a:r>
            <a:endParaRPr lang="zh-CN" altLang="en-US" sz="3000" b="1" dirty="0">
              <a:solidFill>
                <a:schemeClr val="bg1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5B3EC13-41D9-E642-92CE-43814E33E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03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26FAC02-C82C-0248-8AFC-94D8FDE0D24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" y="0"/>
            <a:ext cx="12192001" cy="546348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E49D5B4-CD07-144D-A602-A3F7B703E8C9}"/>
              </a:ext>
            </a:extLst>
          </p:cNvPr>
          <p:cNvSpPr/>
          <p:nvPr/>
        </p:nvSpPr>
        <p:spPr>
          <a:xfrm>
            <a:off x="-5117" y="0"/>
            <a:ext cx="12212467" cy="5474137"/>
          </a:xfrm>
          <a:prstGeom prst="rect">
            <a:avLst/>
          </a:prstGeom>
          <a:gradFill>
            <a:gsLst>
              <a:gs pos="77000">
                <a:srgbClr val="233F6E">
                  <a:alpha val="69000"/>
                </a:srgbClr>
              </a:gs>
              <a:gs pos="35000">
                <a:srgbClr val="27394B">
                  <a:alpha val="74000"/>
                </a:srgbClr>
              </a:gs>
              <a:gs pos="1000">
                <a:srgbClr val="2D343D">
                  <a:alpha val="97000"/>
                </a:srgbClr>
              </a:gs>
              <a:gs pos="100000">
                <a:srgbClr val="213B7D">
                  <a:alpha val="4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Myriad Pro" panose="020B0503030403020204" pitchFamily="34" charset="0"/>
              <a:ea typeface="Myriad Pro" panose="020B0503030403020204" pitchFamily="34" charset="0"/>
              <a:cs typeface="Myriad Pro" panose="020B0503030403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065BA54-F428-9448-B2DD-A79CDBFC7D3C}"/>
              </a:ext>
            </a:extLst>
          </p:cNvPr>
          <p:cNvSpPr/>
          <p:nvPr/>
        </p:nvSpPr>
        <p:spPr>
          <a:xfrm>
            <a:off x="1055688" y="2019472"/>
            <a:ext cx="51144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Забезпечується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максимум 1024 (32 х 32)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або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10 800 (120 х 90)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точок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для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вимірювання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температури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тіла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людей;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серед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всіх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точок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пристрій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відобразить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найвищу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температуру. Тому результат,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який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дає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рішення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ZKTeco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, буде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найбільш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6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точним</a:t>
            </a:r>
            <a:r>
              <a:rPr lang="ru-RU" altLang="zh-CN" sz="16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  <a:endParaRPr lang="zh-CN" altLang="en-US" sz="16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B631C1D8-07C0-6F44-8DAA-F985BB2D7502}"/>
              </a:ext>
            </a:extLst>
          </p:cNvPr>
          <p:cNvCxnSpPr>
            <a:cxnSpLocks/>
          </p:cNvCxnSpPr>
          <p:nvPr/>
        </p:nvCxnSpPr>
        <p:spPr>
          <a:xfrm>
            <a:off x="5777948" y="963277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17B23316-5D79-7D48-9085-CF49905BB1CE}"/>
              </a:ext>
            </a:extLst>
          </p:cNvPr>
          <p:cNvSpPr/>
          <p:nvPr/>
        </p:nvSpPr>
        <p:spPr>
          <a:xfrm>
            <a:off x="-25583" y="409279"/>
            <a:ext cx="121920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zh-CN" sz="3000" b="1" dirty="0" err="1">
                <a:solidFill>
                  <a:schemeClr val="bg1"/>
                </a:solidFill>
              </a:rPr>
              <a:t>Перевірка</a:t>
            </a:r>
            <a:r>
              <a:rPr lang="ru-RU" altLang="zh-CN" sz="3000" b="1" dirty="0">
                <a:solidFill>
                  <a:schemeClr val="bg1"/>
                </a:solidFill>
              </a:rPr>
              <a:t> </a:t>
            </a:r>
            <a:r>
              <a:rPr lang="ru-RU" altLang="zh-CN" sz="3000" b="1" dirty="0" err="1">
                <a:solidFill>
                  <a:schemeClr val="bg1"/>
                </a:solidFill>
              </a:rPr>
              <a:t>температури</a:t>
            </a:r>
            <a:r>
              <a:rPr lang="ru-RU" altLang="zh-CN" sz="3000" b="1" dirty="0">
                <a:solidFill>
                  <a:schemeClr val="bg1"/>
                </a:solidFill>
              </a:rPr>
              <a:t> в </a:t>
            </a:r>
            <a:r>
              <a:rPr lang="ru-RU" altLang="zh-CN" sz="3000" b="1" dirty="0" err="1">
                <a:solidFill>
                  <a:schemeClr val="bg1"/>
                </a:solidFill>
              </a:rPr>
              <a:t>декількох</a:t>
            </a:r>
            <a:r>
              <a:rPr lang="ru-RU" altLang="zh-CN" sz="3000" b="1" dirty="0">
                <a:solidFill>
                  <a:schemeClr val="bg1"/>
                </a:solidFill>
              </a:rPr>
              <a:t> точках</a:t>
            </a:r>
            <a:endParaRPr lang="zh-CN" altLang="en-US" sz="3000" b="1" dirty="0">
              <a:solidFill>
                <a:schemeClr val="bg1"/>
              </a:solidFill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981DCCC3-2DA7-E844-947F-6ACC943BE2A6}"/>
              </a:ext>
            </a:extLst>
          </p:cNvPr>
          <p:cNvGrpSpPr/>
          <p:nvPr/>
        </p:nvGrpSpPr>
        <p:grpSpPr>
          <a:xfrm>
            <a:off x="6980051" y="4148955"/>
            <a:ext cx="2142824" cy="2140267"/>
            <a:chOff x="6619915" y="3701733"/>
            <a:chExt cx="2142824" cy="2140267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DC8E7872-37E4-9746-966F-C3F6212640ED}"/>
                </a:ext>
              </a:extLst>
            </p:cNvPr>
            <p:cNvSpPr/>
            <p:nvPr/>
          </p:nvSpPr>
          <p:spPr>
            <a:xfrm>
              <a:off x="6622472" y="3701733"/>
              <a:ext cx="2140267" cy="2140267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444500" dist="63500" dir="5400000" algn="t" rotWithShape="0">
                <a:prstClr val="black">
                  <a:alpha val="1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848C082-D160-7948-8DFB-B4A4C768FC17}"/>
                </a:ext>
              </a:extLst>
            </p:cNvPr>
            <p:cNvSpPr txBox="1"/>
            <p:nvPr/>
          </p:nvSpPr>
          <p:spPr>
            <a:xfrm>
              <a:off x="6996546" y="4302559"/>
              <a:ext cx="1482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uk-UA" altLang="zh-CN" dirty="0">
                  <a:solidFill>
                    <a:schemeClr val="bg1">
                      <a:alpha val="80000"/>
                    </a:schemeClr>
                  </a:solidFill>
                  <a:latin typeface="Myriad Pro Light" panose="020B0403030403020204" pitchFamily="34" charset="0"/>
                </a:rPr>
                <a:t>Максимум</a:t>
              </a:r>
              <a:endParaRPr kumimoji="1" lang="zh-CN" altLang="en-US" dirty="0">
                <a:solidFill>
                  <a:schemeClr val="bg1">
                    <a:alpha val="80000"/>
                  </a:schemeClr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EB86C0C-2232-3742-8334-36F88D7C8DAE}"/>
                </a:ext>
              </a:extLst>
            </p:cNvPr>
            <p:cNvSpPr txBox="1"/>
            <p:nvPr/>
          </p:nvSpPr>
          <p:spPr>
            <a:xfrm>
              <a:off x="6619915" y="4558749"/>
              <a:ext cx="21428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0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10,800</a:t>
              </a:r>
              <a:endParaRPr kumimoji="1" lang="zh-CN" altLang="en-US" sz="40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E1C7C04-A84B-664D-B783-F94620253717}"/>
                </a:ext>
              </a:extLst>
            </p:cNvPr>
            <p:cNvSpPr txBox="1"/>
            <p:nvPr/>
          </p:nvSpPr>
          <p:spPr>
            <a:xfrm>
              <a:off x="6871854" y="5153493"/>
              <a:ext cx="17318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uk-UA" altLang="zh-CN" dirty="0">
                  <a:solidFill>
                    <a:schemeClr val="bg1">
                      <a:alpha val="80000"/>
                    </a:schemeClr>
                  </a:solidFill>
                  <a:latin typeface="Myriad Pro Light" panose="020B0403030403020204" pitchFamily="34" charset="0"/>
                </a:rPr>
                <a:t>точок</a:t>
              </a:r>
              <a:endParaRPr kumimoji="1" lang="zh-CN" altLang="en-US" dirty="0">
                <a:solidFill>
                  <a:schemeClr val="bg1">
                    <a:alpha val="80000"/>
                  </a:schemeClr>
                </a:solidFill>
                <a:latin typeface="Myriad Pro Light" panose="020B0403030403020204" pitchFamily="34" charset="0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919A935D-F506-BF4A-A2A4-7CAA1B6E310A}"/>
              </a:ext>
            </a:extLst>
          </p:cNvPr>
          <p:cNvSpPr txBox="1"/>
          <p:nvPr/>
        </p:nvSpPr>
        <p:spPr>
          <a:xfrm>
            <a:off x="7285039" y="3443448"/>
            <a:ext cx="173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>
                <a:solidFill>
                  <a:schemeClr val="bg1"/>
                </a:solidFill>
                <a:latin typeface="Myriad Pro Light" panose="020B0403030403020204" pitchFamily="34" charset="0"/>
              </a:rPr>
              <a:t>TI </a:t>
            </a:r>
            <a:r>
              <a:rPr kumimoji="1" lang="uk-UA" altLang="zh-CN" sz="3000" dirty="0">
                <a:solidFill>
                  <a:schemeClr val="bg1"/>
                </a:solidFill>
                <a:latin typeface="Myriad Pro Light" panose="020B0403030403020204" pitchFamily="34" charset="0"/>
              </a:rPr>
              <a:t>Серія</a:t>
            </a:r>
            <a:endParaRPr kumimoji="1" lang="zh-CN" altLang="en-US" sz="30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C22F13D-3EB9-A549-9EEF-09F082909864}"/>
              </a:ext>
            </a:extLst>
          </p:cNvPr>
          <p:cNvGrpSpPr/>
          <p:nvPr/>
        </p:nvGrpSpPr>
        <p:grpSpPr>
          <a:xfrm>
            <a:off x="9381239" y="4148955"/>
            <a:ext cx="2140267" cy="2140267"/>
            <a:chOff x="9227511" y="3721266"/>
            <a:chExt cx="2140267" cy="2140267"/>
          </a:xfrm>
          <a:effectLst>
            <a:outerShdw blurRad="444500" dist="63500" dir="5400000" algn="t" rotWithShape="0">
              <a:prstClr val="black">
                <a:alpha val="16000"/>
              </a:prstClr>
            </a:outerShdw>
          </a:effectLst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38304081-C409-5749-A2D0-1624425FF260}"/>
                </a:ext>
              </a:extLst>
            </p:cNvPr>
            <p:cNvSpPr/>
            <p:nvPr/>
          </p:nvSpPr>
          <p:spPr>
            <a:xfrm>
              <a:off x="9227511" y="3721266"/>
              <a:ext cx="2140267" cy="2140267"/>
            </a:xfrm>
            <a:prstGeom prst="ellipse">
              <a:avLst/>
            </a:prstGeom>
            <a:gradFill>
              <a:gsLst>
                <a:gs pos="0">
                  <a:srgbClr val="7AC143"/>
                </a:gs>
                <a:gs pos="100000">
                  <a:srgbClr val="5B8730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656E237-C103-1B4C-9BC0-C7F71CF446C6}"/>
                </a:ext>
              </a:extLst>
            </p:cNvPr>
            <p:cNvSpPr txBox="1"/>
            <p:nvPr/>
          </p:nvSpPr>
          <p:spPr>
            <a:xfrm>
              <a:off x="9601585" y="4322092"/>
              <a:ext cx="1482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uk-UA" altLang="zh-CN" dirty="0">
                  <a:solidFill>
                    <a:schemeClr val="bg1">
                      <a:alpha val="80000"/>
                    </a:schemeClr>
                  </a:solidFill>
                  <a:latin typeface="Myriad Pro Light" panose="020B0403030403020204" pitchFamily="34" charset="0"/>
                </a:rPr>
                <a:t>Максимум</a:t>
              </a:r>
              <a:endParaRPr kumimoji="1" lang="zh-CN" altLang="en-US" dirty="0">
                <a:solidFill>
                  <a:schemeClr val="bg1">
                    <a:alpha val="80000"/>
                  </a:schemeClr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20D1E5D1-2272-8341-B265-035E73C1D6A2}"/>
                </a:ext>
              </a:extLst>
            </p:cNvPr>
            <p:cNvSpPr txBox="1"/>
            <p:nvPr/>
          </p:nvSpPr>
          <p:spPr>
            <a:xfrm>
              <a:off x="9227511" y="4579270"/>
              <a:ext cx="21148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000" b="1" dirty="0">
                  <a:solidFill>
                    <a:schemeClr val="bg1"/>
                  </a:solidFill>
                  <a:latin typeface="Myriad Pro Light" panose="020B0403030403020204" pitchFamily="34" charset="0"/>
                </a:rPr>
                <a:t>1,024</a:t>
              </a:r>
              <a:endParaRPr kumimoji="1" lang="zh-CN" altLang="en-US" sz="4000" b="1" dirty="0">
                <a:solidFill>
                  <a:schemeClr val="bg1"/>
                </a:solidFill>
                <a:latin typeface="Myriad Pro Light" panose="020B0403030403020204" pitchFamily="34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584DC6E2-D1BF-8444-9F64-88E43860D6A1}"/>
                </a:ext>
              </a:extLst>
            </p:cNvPr>
            <p:cNvSpPr txBox="1"/>
            <p:nvPr/>
          </p:nvSpPr>
          <p:spPr>
            <a:xfrm>
              <a:off x="9601585" y="5173026"/>
              <a:ext cx="14140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uk-UA" altLang="zh-CN" dirty="0">
                  <a:solidFill>
                    <a:schemeClr val="bg1">
                      <a:alpha val="80000"/>
                    </a:schemeClr>
                  </a:solidFill>
                  <a:latin typeface="Myriad Pro Light" panose="020B0403030403020204" pitchFamily="34" charset="0"/>
                </a:rPr>
                <a:t>точок</a:t>
              </a:r>
              <a:endParaRPr kumimoji="1" lang="zh-CN" altLang="en-US" dirty="0">
                <a:solidFill>
                  <a:schemeClr val="bg1">
                    <a:alpha val="80000"/>
                  </a:schemeClr>
                </a:solidFill>
                <a:latin typeface="Myriad Pro Light" panose="020B0403030403020204" pitchFamily="34" charset="0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F51DFAFD-F693-B245-8611-95114C4CEE19}"/>
              </a:ext>
            </a:extLst>
          </p:cNvPr>
          <p:cNvSpPr txBox="1"/>
          <p:nvPr/>
        </p:nvSpPr>
        <p:spPr>
          <a:xfrm>
            <a:off x="9630621" y="3489782"/>
            <a:ext cx="1731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>
                <a:solidFill>
                  <a:schemeClr val="bg1"/>
                </a:solidFill>
                <a:latin typeface="Myriad Pro Light" panose="020B0403030403020204" pitchFamily="34" charset="0"/>
              </a:rPr>
              <a:t>TD </a:t>
            </a:r>
            <a:r>
              <a:rPr kumimoji="1" lang="uk-UA" altLang="zh-CN" sz="3000" dirty="0">
                <a:solidFill>
                  <a:schemeClr val="bg1"/>
                </a:solidFill>
                <a:latin typeface="Myriad Pro Light" panose="020B0403030403020204" pitchFamily="34" charset="0"/>
              </a:rPr>
              <a:t>Серія</a:t>
            </a:r>
            <a:endParaRPr kumimoji="1" lang="zh-CN" altLang="en-US" sz="30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78B471E-D792-064E-A402-6B42B0E1615A}"/>
              </a:ext>
            </a:extLst>
          </p:cNvPr>
          <p:cNvSpPr/>
          <p:nvPr/>
        </p:nvSpPr>
        <p:spPr>
          <a:xfrm>
            <a:off x="1018032" y="4379151"/>
            <a:ext cx="51521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Багатоточковий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датчик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температури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забезпечує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точність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вимірювання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, а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технологія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ZKTeco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підбере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найкращі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dirty="0" err="1">
                <a:solidFill>
                  <a:schemeClr val="bg1"/>
                </a:solidFill>
                <a:latin typeface="Myriad Pro" panose="020B0503030403020204" pitchFamily="34" charset="0"/>
              </a:rPr>
              <a:t>результати</a:t>
            </a:r>
            <a:r>
              <a:rPr lang="ru-RU" altLang="zh-CN" dirty="0">
                <a:solidFill>
                  <a:schemeClr val="bg1"/>
                </a:solidFill>
                <a:latin typeface="Myriad Pro" panose="020B0503030403020204" pitchFamily="34" charset="0"/>
              </a:rPr>
              <a:t>.</a:t>
            </a:r>
            <a:endParaRPr lang="zh-CN" alt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D729944-6B54-AA40-AC61-48CA35C27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688" y="3676772"/>
            <a:ext cx="641347" cy="6413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E2CD44-65ED-344A-873B-14FBAA89E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24D0EFCC-F486-B94C-9F84-4887A0F674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3868" y="-5727"/>
            <a:ext cx="5010693" cy="6857888"/>
          </a:xfrm>
          <a:custGeom>
            <a:avLst/>
            <a:gdLst>
              <a:gd name="connsiteX0" fmla="*/ 1766781 w 5010693"/>
              <a:gd name="connsiteY0" fmla="*/ 0 h 6857888"/>
              <a:gd name="connsiteX1" fmla="*/ 5010693 w 5010693"/>
              <a:gd name="connsiteY1" fmla="*/ 0 h 6857888"/>
              <a:gd name="connsiteX2" fmla="*/ 5010693 w 5010693"/>
              <a:gd name="connsiteY2" fmla="*/ 6857888 h 6857888"/>
              <a:gd name="connsiteX3" fmla="*/ 0 w 5010693"/>
              <a:gd name="connsiteY3" fmla="*/ 6857888 h 6857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0693" h="6857888">
                <a:moveTo>
                  <a:pt x="1766781" y="0"/>
                </a:moveTo>
                <a:lnTo>
                  <a:pt x="5010693" y="0"/>
                </a:lnTo>
                <a:lnTo>
                  <a:pt x="5010693" y="6857888"/>
                </a:lnTo>
                <a:lnTo>
                  <a:pt x="0" y="6857888"/>
                </a:lnTo>
                <a:close/>
              </a:path>
            </a:pathLst>
          </a:custGeom>
        </p:spPr>
      </p:pic>
      <p:sp>
        <p:nvSpPr>
          <p:cNvPr id="2" name="Freeform: Shape 2">
            <a:extLst>
              <a:ext uri="{FF2B5EF4-FFF2-40B4-BE49-F238E27FC236}">
                <a16:creationId xmlns:a16="http://schemas.microsoft.com/office/drawing/2014/main" id="{B0D7FF4E-6DA8-A44B-B3E9-F95FB448596B}"/>
              </a:ext>
            </a:extLst>
          </p:cNvPr>
          <p:cNvSpPr/>
          <p:nvPr/>
        </p:nvSpPr>
        <p:spPr>
          <a:xfrm>
            <a:off x="7143868" y="-5727"/>
            <a:ext cx="5044988" cy="6873498"/>
          </a:xfrm>
          <a:custGeom>
            <a:avLst/>
            <a:gdLst>
              <a:gd name="connsiteX0" fmla="*/ 1581150 w 4514850"/>
              <a:gd name="connsiteY0" fmla="*/ 0 h 6858000"/>
              <a:gd name="connsiteX1" fmla="*/ 4514850 w 4514850"/>
              <a:gd name="connsiteY1" fmla="*/ 0 h 6858000"/>
              <a:gd name="connsiteX2" fmla="*/ 4514850 w 4514850"/>
              <a:gd name="connsiteY2" fmla="*/ 6858000 h 6858000"/>
              <a:gd name="connsiteX3" fmla="*/ 1581150 w 4514850"/>
              <a:gd name="connsiteY3" fmla="*/ 6858000 h 6858000"/>
              <a:gd name="connsiteX4" fmla="*/ 0 w 451485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4850" h="6858000">
                <a:moveTo>
                  <a:pt x="1581150" y="0"/>
                </a:moveTo>
                <a:lnTo>
                  <a:pt x="4514850" y="0"/>
                </a:lnTo>
                <a:lnTo>
                  <a:pt x="4514850" y="6858000"/>
                </a:lnTo>
                <a:lnTo>
                  <a:pt x="15811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53A5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Oval 3">
            <a:extLst>
              <a:ext uri="{FF2B5EF4-FFF2-40B4-BE49-F238E27FC236}">
                <a16:creationId xmlns:a16="http://schemas.microsoft.com/office/drawing/2014/main" id="{FA2FE7E3-D4ED-E34F-9C65-48DE703F8B62}"/>
              </a:ext>
            </a:extLst>
          </p:cNvPr>
          <p:cNvSpPr/>
          <p:nvPr/>
        </p:nvSpPr>
        <p:spPr>
          <a:xfrm>
            <a:off x="6412631" y="1058838"/>
            <a:ext cx="4301405" cy="4783161"/>
          </a:xfrm>
          <a:prstGeom prst="rect">
            <a:avLst/>
          </a:prstGeom>
          <a:solidFill>
            <a:srgbClr val="F8F8F8"/>
          </a:solidFill>
          <a:ln>
            <a:noFill/>
          </a:ln>
          <a:effectLst>
            <a:outerShdw blurRad="1270000" dist="444500" dir="8100000" sx="95000" sy="95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9CF74C-051C-5544-947F-D7CEAE5FE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30" y="1058838"/>
            <a:ext cx="4301405" cy="478316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481484D-98A7-BC43-8364-F267D2A71947}"/>
              </a:ext>
            </a:extLst>
          </p:cNvPr>
          <p:cNvSpPr/>
          <p:nvPr/>
        </p:nvSpPr>
        <p:spPr>
          <a:xfrm>
            <a:off x="620104" y="2304529"/>
            <a:ext cx="5491885" cy="1395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Оскільки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камера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має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широкий кут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зору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, як показано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праворуч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ідентифікація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та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виявлення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температури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тіла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не є проблемою,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незалежно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від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зросту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dirty="0" err="1">
                <a:solidFill>
                  <a:srgbClr val="474B4F"/>
                </a:solidFill>
                <a:latin typeface="Myriad Pro Light" panose="020B0403030403020204" pitchFamily="34" charset="0"/>
              </a:rPr>
              <a:t>користувачів</a:t>
            </a:r>
            <a:r>
              <a:rPr lang="ru-RU" altLang="zh-CN" dirty="0">
                <a:solidFill>
                  <a:srgbClr val="474B4F"/>
                </a:solidFill>
                <a:latin typeface="Myriad Pro Light" panose="020B0403030403020204" pitchFamily="34" charset="0"/>
              </a:rPr>
              <a:t>.</a:t>
            </a:r>
            <a:endParaRPr lang="en-US" altLang="zh-CN" dirty="0">
              <a:solidFill>
                <a:srgbClr val="474B4F"/>
              </a:solidFill>
              <a:latin typeface="Myriad Pro Light" panose="020B0403030403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389E4BF-11C9-3A46-8521-974E4CB6544E}"/>
              </a:ext>
            </a:extLst>
          </p:cNvPr>
          <p:cNvSpPr/>
          <p:nvPr/>
        </p:nvSpPr>
        <p:spPr>
          <a:xfrm>
            <a:off x="596959" y="434606"/>
            <a:ext cx="6181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Ультра</a:t>
            </a:r>
            <a:r>
              <a:rPr lang="en-US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ширококутна</a:t>
            </a:r>
            <a:r>
              <a:rPr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перевірка</a:t>
            </a:r>
            <a:r>
              <a:rPr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для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різного</a:t>
            </a:r>
            <a:r>
              <a:rPr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зросту</a:t>
            </a:r>
            <a:r>
              <a:rPr lang="ru-RU" altLang="zh-CN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 </a:t>
            </a:r>
            <a:r>
              <a:rPr lang="ru-RU" altLang="zh-CN" sz="3000" b="1" dirty="0" err="1">
                <a:solidFill>
                  <a:srgbClr val="474B4F"/>
                </a:solidFill>
                <a:latin typeface="Myriad Pro Semibold" panose="020B0503030403020204" pitchFamily="34" charset="0"/>
              </a:rPr>
              <a:t>людини</a:t>
            </a:r>
            <a:r>
              <a:rPr lang="zh-CN" altLang="en-US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（</a:t>
            </a:r>
            <a:r>
              <a:rPr kumimoji="1" lang="en-US" altLang="zh-CN" sz="3000" dirty="0">
                <a:solidFill>
                  <a:srgbClr val="474B4F"/>
                </a:solidFill>
                <a:latin typeface="Myriad Pro" panose="020B0503030403020204" pitchFamily="34" charset="0"/>
              </a:rPr>
              <a:t>TI </a:t>
            </a:r>
            <a:r>
              <a:rPr kumimoji="1" lang="uk-UA" altLang="zh-CN" sz="3000" dirty="0">
                <a:solidFill>
                  <a:srgbClr val="474B4F"/>
                </a:solidFill>
                <a:latin typeface="Myriad Pro" panose="020B0503030403020204" pitchFamily="34" charset="0"/>
              </a:rPr>
              <a:t>Серія</a:t>
            </a:r>
            <a:r>
              <a:rPr lang="zh-CN" altLang="en-US" sz="3000" b="1" dirty="0">
                <a:solidFill>
                  <a:srgbClr val="474B4F"/>
                </a:solidFill>
                <a:latin typeface="Myriad Pro Semibold" panose="020B0503030403020204" pitchFamily="34" charset="0"/>
              </a:rPr>
              <a:t>） 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D0A5009-242F-7E49-9D10-7A3433D95FBD}"/>
              </a:ext>
            </a:extLst>
          </p:cNvPr>
          <p:cNvSpPr/>
          <p:nvPr/>
        </p:nvSpPr>
        <p:spPr>
          <a:xfrm>
            <a:off x="481304" y="5223084"/>
            <a:ext cx="2331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600" dirty="0">
                <a:solidFill>
                  <a:srgbClr val="474B4F"/>
                </a:solidFill>
                <a:latin typeface="Myriad Pro" panose="020B0503030403020204" pitchFamily="34" charset="0"/>
              </a:rPr>
              <a:t>Рекомендована </a:t>
            </a:r>
            <a:r>
              <a:rPr lang="ru-RU" altLang="zh-CN" sz="1600" dirty="0" err="1">
                <a:solidFill>
                  <a:srgbClr val="474B4F"/>
                </a:solidFill>
                <a:latin typeface="Myriad Pro" panose="020B0503030403020204" pitchFamily="34" charset="0"/>
              </a:rPr>
              <a:t>висота</a:t>
            </a:r>
            <a:r>
              <a:rPr lang="ru-RU" altLang="zh-CN" sz="1600" dirty="0">
                <a:solidFill>
                  <a:srgbClr val="474B4F"/>
                </a:solidFill>
                <a:latin typeface="Myriad Pro" panose="020B0503030403020204" pitchFamily="34" charset="0"/>
              </a:rPr>
              <a:t> установки</a:t>
            </a:r>
            <a:endParaRPr lang="zh-CN" altLang="en-US" sz="1600" dirty="0">
              <a:solidFill>
                <a:srgbClr val="474B4F"/>
              </a:solidFill>
              <a:latin typeface="Myriad Pro" panose="020B0503030403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D9B1210-DA79-3640-AB00-005A038FF8FF}"/>
              </a:ext>
            </a:extLst>
          </p:cNvPr>
          <p:cNvSpPr txBox="1"/>
          <p:nvPr/>
        </p:nvSpPr>
        <p:spPr>
          <a:xfrm>
            <a:off x="711211" y="4767507"/>
            <a:ext cx="21012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>
                <a:solidFill>
                  <a:srgbClr val="7AC143"/>
                </a:solidFill>
                <a:latin typeface="Myriad Pro Light" panose="020B0403030403020204" pitchFamily="34" charset="0"/>
              </a:rPr>
              <a:t>150</a:t>
            </a:r>
            <a:r>
              <a:rPr kumimoji="1" lang="uk-UA" altLang="zh-CN" sz="3000" dirty="0">
                <a:solidFill>
                  <a:srgbClr val="7AC143"/>
                </a:solidFill>
                <a:latin typeface="Myriad Pro Light" panose="020B0403030403020204" pitchFamily="34" charset="0"/>
              </a:rPr>
              <a:t>см</a:t>
            </a:r>
            <a:endParaRPr kumimoji="1" lang="zh-CN" altLang="en-US" sz="3000" dirty="0">
              <a:solidFill>
                <a:srgbClr val="7AC143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0C8276E-936C-3543-BA86-4DCC8249C1E4}"/>
              </a:ext>
            </a:extLst>
          </p:cNvPr>
          <p:cNvSpPr txBox="1"/>
          <p:nvPr/>
        </p:nvSpPr>
        <p:spPr>
          <a:xfrm>
            <a:off x="3258821" y="4767507"/>
            <a:ext cx="2470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000" dirty="0">
                <a:solidFill>
                  <a:srgbClr val="7AC143"/>
                </a:solidFill>
                <a:latin typeface="Myriad Pro Light" panose="020B0403030403020204" pitchFamily="34" charset="0"/>
              </a:rPr>
              <a:t>30</a:t>
            </a:r>
            <a:r>
              <a:rPr kumimoji="1" lang="uk-UA" altLang="zh-CN" sz="3000" dirty="0">
                <a:solidFill>
                  <a:srgbClr val="7AC143"/>
                </a:solidFill>
                <a:latin typeface="Myriad Pro Light" panose="020B0403030403020204" pitchFamily="34" charset="0"/>
              </a:rPr>
              <a:t>см</a:t>
            </a:r>
            <a:r>
              <a:rPr kumimoji="1" lang="en-US" altLang="zh-CN" sz="3000" dirty="0">
                <a:solidFill>
                  <a:srgbClr val="7AC143"/>
                </a:solidFill>
                <a:latin typeface="Myriad Pro Light" panose="020B0403030403020204" pitchFamily="34" charset="0"/>
              </a:rPr>
              <a:t>~120</a:t>
            </a:r>
            <a:r>
              <a:rPr kumimoji="1" lang="uk-UA" altLang="zh-CN" sz="3000" dirty="0">
                <a:solidFill>
                  <a:srgbClr val="7AC143"/>
                </a:solidFill>
                <a:latin typeface="Myriad Pro Light" panose="020B0403030403020204" pitchFamily="34" charset="0"/>
              </a:rPr>
              <a:t>см</a:t>
            </a:r>
            <a:endParaRPr kumimoji="1" lang="zh-CN" altLang="en-US" sz="3000" dirty="0">
              <a:solidFill>
                <a:srgbClr val="7AC143"/>
              </a:solidFill>
              <a:latin typeface="Myriad Pro Light" panose="020B0403030403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37B083-8E8B-EB45-801C-37BBA5528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11" y="3934258"/>
            <a:ext cx="639282" cy="63928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8FC255E-712E-8645-B51E-6BE39A071F37}"/>
              </a:ext>
            </a:extLst>
          </p:cNvPr>
          <p:cNvSpPr/>
          <p:nvPr/>
        </p:nvSpPr>
        <p:spPr>
          <a:xfrm>
            <a:off x="3258821" y="5239295"/>
            <a:ext cx="23311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600" dirty="0" err="1">
                <a:solidFill>
                  <a:srgbClr val="474B4F"/>
                </a:solidFill>
                <a:latin typeface="Myriad Pro" panose="020B0503030403020204" pitchFamily="34" charset="0"/>
              </a:rPr>
              <a:t>Відстань</a:t>
            </a:r>
            <a:r>
              <a:rPr lang="ru-RU" altLang="zh-CN" sz="1600" dirty="0">
                <a:solidFill>
                  <a:srgbClr val="474B4F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" panose="020B0503030403020204" pitchFamily="34" charset="0"/>
              </a:rPr>
              <a:t>вимірювання</a:t>
            </a:r>
            <a:r>
              <a:rPr lang="ru-RU" altLang="zh-CN" sz="1600" dirty="0">
                <a:solidFill>
                  <a:srgbClr val="474B4F"/>
                </a:solidFill>
                <a:latin typeface="Myriad Pro" panose="020B0503030403020204" pitchFamily="34" charset="0"/>
              </a:rPr>
              <a:t> </a:t>
            </a:r>
            <a:r>
              <a:rPr lang="ru-RU" altLang="zh-CN" sz="1600" dirty="0" err="1">
                <a:solidFill>
                  <a:srgbClr val="474B4F"/>
                </a:solidFill>
                <a:latin typeface="Myriad Pro" panose="020B0503030403020204" pitchFamily="34" charset="0"/>
              </a:rPr>
              <a:t>температури</a:t>
            </a:r>
            <a:endParaRPr lang="zh-CN" altLang="en-US" sz="1600" dirty="0">
              <a:solidFill>
                <a:srgbClr val="474B4F"/>
              </a:solidFill>
              <a:latin typeface="Myriad Pro" panose="020B0503030403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17D79FC-78F6-564E-95DE-BC5333466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258821" y="3934258"/>
            <a:ext cx="639282" cy="639282"/>
          </a:xfrm>
          <a:prstGeom prst="rect">
            <a:avLst/>
          </a:prstGeom>
        </p:spPr>
      </p:pic>
      <p:cxnSp>
        <p:nvCxnSpPr>
          <p:cNvPr id="21" name="Straight Connector 11">
            <a:extLst>
              <a:ext uri="{FF2B5EF4-FFF2-40B4-BE49-F238E27FC236}">
                <a16:creationId xmlns:a16="http://schemas.microsoft.com/office/drawing/2014/main" id="{FBA9C91C-12AC-5648-9CC3-51AFE3E9F6FA}"/>
              </a:ext>
            </a:extLst>
          </p:cNvPr>
          <p:cNvCxnSpPr>
            <a:cxnSpLocks/>
          </p:cNvCxnSpPr>
          <p:nvPr/>
        </p:nvCxnSpPr>
        <p:spPr>
          <a:xfrm>
            <a:off x="725334" y="1840318"/>
            <a:ext cx="609600" cy="0"/>
          </a:xfrm>
          <a:prstGeom prst="line">
            <a:avLst/>
          </a:prstGeom>
          <a:ln w="44450">
            <a:solidFill>
              <a:srgbClr val="474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448C0C4B-3F86-4043-95F2-8A4FA2851AE5}"/>
              </a:ext>
            </a:extLst>
          </p:cNvPr>
          <p:cNvCxnSpPr/>
          <p:nvPr/>
        </p:nvCxnSpPr>
        <p:spPr>
          <a:xfrm>
            <a:off x="2742096" y="4221847"/>
            <a:ext cx="0" cy="1575582"/>
          </a:xfrm>
          <a:prstGeom prst="line">
            <a:avLst/>
          </a:prstGeom>
          <a:ln>
            <a:solidFill>
              <a:srgbClr val="474B4F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>
            <a:extLst>
              <a:ext uri="{FF2B5EF4-FFF2-40B4-BE49-F238E27FC236}">
                <a16:creationId xmlns:a16="http://schemas.microsoft.com/office/drawing/2014/main" id="{185F105E-DA0B-C94D-B670-6C6770F0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9838" y="-2"/>
            <a:ext cx="1566000" cy="78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9C8C318-F9E8-EA4B-90AF-6ED49B831B97}"/>
              </a:ext>
            </a:extLst>
          </p:cNvPr>
          <p:cNvSpPr/>
          <p:nvPr/>
        </p:nvSpPr>
        <p:spPr>
          <a:xfrm>
            <a:off x="865081" y="2318251"/>
            <a:ext cx="4206374" cy="420637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0" dist="444500" dir="8100000" sx="95000" sy="95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285290C-F154-6A41-81C0-D050C3B79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943" y="2474113"/>
            <a:ext cx="3894650" cy="3894650"/>
          </a:xfrm>
          <a:prstGeom prst="ellipse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DF184E5-1185-6248-9962-A78862E24F9C}"/>
              </a:ext>
            </a:extLst>
          </p:cNvPr>
          <p:cNvSpPr txBox="1"/>
          <p:nvPr/>
        </p:nvSpPr>
        <p:spPr>
          <a:xfrm>
            <a:off x="865081" y="919180"/>
            <a:ext cx="5004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CN" sz="3000" b="1" dirty="0">
                <a:solidFill>
                  <a:schemeClr val="bg1"/>
                </a:solidFill>
                <a:latin typeface="Myriad Pro Semibold" panose="020B0503030403020204" pitchFamily="34" charset="0"/>
              </a:rPr>
              <a:t>Виявлення маски</a:t>
            </a:r>
            <a:endParaRPr kumimoji="1" lang="zh-CN" altLang="en-US" sz="3000" b="1" dirty="0">
              <a:solidFill>
                <a:schemeClr val="bg1"/>
              </a:solidFill>
              <a:latin typeface="Myriad Pro Semibold" panose="020B0503030403020204" pitchFamily="34" charset="0"/>
            </a:endParaRPr>
          </a:p>
        </p:txBody>
      </p:sp>
      <p:cxnSp>
        <p:nvCxnSpPr>
          <p:cNvPr id="5" name="Straight Connector 11">
            <a:extLst>
              <a:ext uri="{FF2B5EF4-FFF2-40B4-BE49-F238E27FC236}">
                <a16:creationId xmlns:a16="http://schemas.microsoft.com/office/drawing/2014/main" id="{2A46DC8C-0101-934E-B7C5-915FE0DCA8D5}"/>
              </a:ext>
            </a:extLst>
          </p:cNvPr>
          <p:cNvCxnSpPr>
            <a:cxnSpLocks/>
          </p:cNvCxnSpPr>
          <p:nvPr/>
        </p:nvCxnSpPr>
        <p:spPr>
          <a:xfrm>
            <a:off x="982843" y="1627066"/>
            <a:ext cx="6096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26FC53CA-EE61-C04A-A53B-B082E3D38459}"/>
              </a:ext>
            </a:extLst>
          </p:cNvPr>
          <p:cNvSpPr/>
          <p:nvPr/>
        </p:nvSpPr>
        <p:spPr>
          <a:xfrm>
            <a:off x="6031581" y="4181728"/>
            <a:ext cx="25376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Завдяки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технології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розпізнавання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обличчя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видимим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світлом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,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відстань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виявлення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маски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значно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розширюється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до 2,5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метрів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F1E4B7-6B33-2848-A45A-CBE4D7289DBB}"/>
              </a:ext>
            </a:extLst>
          </p:cNvPr>
          <p:cNvSpPr/>
          <p:nvPr/>
        </p:nvSpPr>
        <p:spPr>
          <a:xfrm>
            <a:off x="9044504" y="4181728"/>
            <a:ext cx="25376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Визначення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маски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ZKTeco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підтримує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набагато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ширший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кут допуску 30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градусів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для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розпізнавання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</a:t>
            </a:r>
            <a:r>
              <a:rPr lang="ru-RU" altLang="zh-CN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обличчя</a:t>
            </a:r>
            <a:r>
              <a:rPr lang="ru-RU" altLang="zh-CN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.</a:t>
            </a:r>
            <a:endParaRPr lang="zh-CN" altLang="en-US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5471043-0A33-A749-B4E2-5A379DE40213}"/>
              </a:ext>
            </a:extLst>
          </p:cNvPr>
          <p:cNvSpPr txBox="1"/>
          <p:nvPr/>
        </p:nvSpPr>
        <p:spPr>
          <a:xfrm>
            <a:off x="5979437" y="3443668"/>
            <a:ext cx="2746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dirty="0" err="1">
                <a:solidFill>
                  <a:srgbClr val="7AC143"/>
                </a:solidFill>
                <a:latin typeface="Myriad Pro" panose="020B0503030403020204" pitchFamily="34" charset="0"/>
              </a:rPr>
              <a:t>Проактивне</a:t>
            </a:r>
            <a:r>
              <a:rPr kumimoji="1" lang="ru-RU" altLang="zh-CN" dirty="0">
                <a:solidFill>
                  <a:srgbClr val="7AC143"/>
                </a:solidFill>
                <a:latin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rgbClr val="7AC143"/>
                </a:solidFill>
                <a:latin typeface="Myriad Pro" panose="020B0503030403020204" pitchFamily="34" charset="0"/>
              </a:rPr>
              <a:t>виявлення</a:t>
            </a:r>
            <a:r>
              <a:rPr kumimoji="1" lang="ru-RU" altLang="zh-CN" dirty="0">
                <a:solidFill>
                  <a:srgbClr val="7AC143"/>
                </a:solidFill>
                <a:latin typeface="Myriad Pro" panose="020B0503030403020204" pitchFamily="34" charset="0"/>
              </a:rPr>
              <a:t> масок на </a:t>
            </a:r>
            <a:r>
              <a:rPr kumimoji="1" lang="ru-RU" altLang="zh-CN" dirty="0" err="1">
                <a:solidFill>
                  <a:srgbClr val="7AC143"/>
                </a:solidFill>
                <a:latin typeface="Myriad Pro" panose="020B0503030403020204" pitchFamily="34" charset="0"/>
              </a:rPr>
              <a:t>великій</a:t>
            </a:r>
            <a:r>
              <a:rPr kumimoji="1" lang="ru-RU" altLang="zh-CN" dirty="0">
                <a:solidFill>
                  <a:srgbClr val="7AC143"/>
                </a:solidFill>
                <a:latin typeface="Myriad Pro" panose="020B0503030403020204" pitchFamily="34" charset="0"/>
              </a:rPr>
              <a:t> </a:t>
            </a:r>
            <a:r>
              <a:rPr kumimoji="1" lang="ru-RU" altLang="zh-CN" dirty="0" err="1">
                <a:solidFill>
                  <a:srgbClr val="7AC143"/>
                </a:solidFill>
                <a:latin typeface="Myriad Pro" panose="020B0503030403020204" pitchFamily="34" charset="0"/>
              </a:rPr>
              <a:t>відстані</a:t>
            </a:r>
            <a:endParaRPr kumimoji="1" lang="zh-CN" altLang="en-US" dirty="0">
              <a:solidFill>
                <a:srgbClr val="7AC143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183ED12-DEC3-1B4B-A106-0FA42C77EDEC}"/>
              </a:ext>
            </a:extLst>
          </p:cNvPr>
          <p:cNvSpPr/>
          <p:nvPr/>
        </p:nvSpPr>
        <p:spPr>
          <a:xfrm>
            <a:off x="9044504" y="3443668"/>
            <a:ext cx="2515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uk-UA" altLang="zh-CN" dirty="0">
                <a:solidFill>
                  <a:srgbClr val="7AC143"/>
                </a:solidFill>
                <a:latin typeface="Myriad Pro" panose="020B0503030403020204" pitchFamily="34" charset="0"/>
              </a:rPr>
              <a:t>Широкий кут розпізнавання</a:t>
            </a:r>
            <a:r>
              <a:rPr kumimoji="1" lang="zh-CN" altLang="en-US" dirty="0">
                <a:solidFill>
                  <a:srgbClr val="7AC143"/>
                </a:solidFill>
                <a:latin typeface="Myriad Pro" panose="020B0503030403020204" pitchFamily="34" charset="0"/>
              </a:rPr>
              <a:t> (+/- 30</a:t>
            </a:r>
            <a:r>
              <a:rPr kumimoji="1" lang="en-US" altLang="zh-CN" dirty="0">
                <a:solidFill>
                  <a:srgbClr val="7AC143"/>
                </a:solidFill>
                <a:latin typeface="Myriad Pro" panose="020B0503030403020204" pitchFamily="34" charset="0"/>
              </a:rPr>
              <a:t>°</a:t>
            </a:r>
            <a:r>
              <a:rPr kumimoji="1" lang="zh-CN" altLang="en-US" dirty="0">
                <a:solidFill>
                  <a:srgbClr val="7AC143"/>
                </a:solidFill>
                <a:latin typeface="Myriad Pro" panose="020B0503030403020204" pitchFamily="34" charset="0"/>
              </a:rPr>
              <a:t>)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87909E-2C54-E94C-9005-93A076C30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437" y="1566318"/>
            <a:ext cx="4958088" cy="184801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B199618-67CA-A345-975B-148E1E1D50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599"/>
          <a:stretch>
            <a:fillRect/>
          </a:stretch>
        </p:blipFill>
        <p:spPr>
          <a:xfrm>
            <a:off x="10442911" y="99174"/>
            <a:ext cx="1582928" cy="570637"/>
          </a:xfrm>
          <a:prstGeom prst="rect">
            <a:avLst/>
          </a:prstGeom>
        </p:spPr>
      </p:pic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21C0F318-34E0-B84E-B0EF-C8495B8B8818}"/>
              </a:ext>
            </a:extLst>
          </p:cNvPr>
          <p:cNvCxnSpPr/>
          <p:nvPr/>
        </p:nvCxnSpPr>
        <p:spPr>
          <a:xfrm>
            <a:off x="8649269" y="3472181"/>
            <a:ext cx="0" cy="1637199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6077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160194_3*l_h_a*1_2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00179_5*q_h_a*1_3_1"/>
  <p:tag name="KSO_WM_TEMPLATE_CATEGORY" val="diagram"/>
  <p:tag name="KSO_WM_TEMPLATE_INDEX" val="20200179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6_1"/>
  <p:tag name="KSO_WM_UNIT_ID" val="diagram20200179_5*q_h_a*1_6_1"/>
  <p:tag name="KSO_WM_TEMPLATE_CATEGORY" val="diagram"/>
  <p:tag name="KSO_WM_TEMPLATE_INDEX" val="20200179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5_1"/>
  <p:tag name="KSO_WM_UNIT_ID" val="diagram20200179_5*q_h_a*1_5_1"/>
  <p:tag name="KSO_WM_TEMPLATE_CATEGORY" val="diagram"/>
  <p:tag name="KSO_WM_TEMPLATE_INDEX" val="20200179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00179_5*q_h_f*1_4_1"/>
  <p:tag name="KSO_WM_TEMPLATE_CATEGORY" val="diagram"/>
  <p:tag name="KSO_WM_TEMPLATE_INDEX" val="20200179"/>
  <p:tag name="KSO_WM_UNIT_LAYERLEVEL" val="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160194_3*l_h_f*1_2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160194_3*l_h_a*1_1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160194_3*l_h_f*1_1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160194_3*l_h_a*1_3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160194_3*l_h_f*1_3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单击此处输入你的正文，请尽量言简意赅的阐述观点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160194_3*l_h_a*1_2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160194_3*l_h_a*1_1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160194_3*l_h_a*1_3_1"/>
  <p:tag name="KSO_WM_TEMPLATE_CATEGORY" val="diagram"/>
  <p:tag name="KSO_WM_TEMPLATE_INDEX" val="160194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10006</TotalTime>
  <Words>1622</Words>
  <Application>Microsoft Office PowerPoint</Application>
  <PresentationFormat>Широкоэкранный</PresentationFormat>
  <Paragraphs>284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等线</vt:lpstr>
      <vt:lpstr>Arial</vt:lpstr>
      <vt:lpstr>Myriad Pro</vt:lpstr>
      <vt:lpstr>Myriad Pro Light</vt:lpstr>
      <vt:lpstr>Myriad Pro Semibold</vt:lpstr>
      <vt:lpstr>Wingdings</vt:lpstr>
      <vt:lpstr>5_Office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Сергей Доберчак</cp:lastModifiedBy>
  <cp:revision>565</cp:revision>
  <dcterms:created xsi:type="dcterms:W3CDTF">2020-07-28T06:52:32Z</dcterms:created>
  <dcterms:modified xsi:type="dcterms:W3CDTF">2020-08-06T09:12:00Z</dcterms:modified>
</cp:coreProperties>
</file>